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2" r:id="rId6"/>
    <p:sldId id="287" r:id="rId7"/>
    <p:sldId id="272" r:id="rId8"/>
    <p:sldId id="274" r:id="rId9"/>
    <p:sldId id="273" r:id="rId10"/>
    <p:sldId id="271" r:id="rId11"/>
    <p:sldId id="269" r:id="rId12"/>
    <p:sldId id="270" r:id="rId13"/>
    <p:sldId id="260" r:id="rId14"/>
    <p:sldId id="283" r:id="rId15"/>
    <p:sldId id="282" r:id="rId16"/>
    <p:sldId id="285" r:id="rId17"/>
    <p:sldId id="286" r:id="rId18"/>
    <p:sldId id="284" r:id="rId19"/>
    <p:sldId id="263" r:id="rId20"/>
    <p:sldId id="264" r:id="rId21"/>
    <p:sldId id="265" r:id="rId22"/>
    <p:sldId id="268" r:id="rId23"/>
    <p:sldId id="267" r:id="rId24"/>
    <p:sldId id="275" r:id="rId25"/>
    <p:sldId id="276" r:id="rId26"/>
    <p:sldId id="277" r:id="rId27"/>
    <p:sldId id="278" r:id="rId28"/>
    <p:sldId id="279"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BF4A"/>
    <a:srgbClr val="E7E5AD"/>
    <a:srgbClr val="D69051"/>
    <a:srgbClr val="C97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37"/>
    <p:restoredTop sz="96405"/>
  </p:normalViewPr>
  <p:slideViewPr>
    <p:cSldViewPr snapToGrid="0" snapToObjects="1">
      <p:cViewPr varScale="1">
        <p:scale>
          <a:sx n="165" d="100"/>
          <a:sy n="165" d="100"/>
        </p:scale>
        <p:origin x="22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1/17/24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1/17/24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C946-9F98-0F48-B994-C0909DE53369}"/>
              </a:ext>
            </a:extLst>
          </p:cNvPr>
          <p:cNvSpPr>
            <a:spLocks noGrp="1"/>
          </p:cNvSpPr>
          <p:nvPr>
            <p:ph type="ctrTitle"/>
          </p:nvPr>
        </p:nvSpPr>
        <p:spPr>
          <a:solidFill>
            <a:schemeClr val="tx1">
              <a:lumMod val="95000"/>
              <a:lumOff val="5000"/>
            </a:schemeClr>
          </a:solidFill>
        </p:spPr>
        <p:txBody>
          <a:bodyPr>
            <a:normAutofit/>
          </a:bodyPr>
          <a:lstStyle/>
          <a:p>
            <a:pPr algn="ctr"/>
            <a:r>
              <a:rPr lang="en-JP" b="1" cap="none" dirty="0">
                <a:solidFill>
                  <a:schemeClr val="bg1"/>
                </a:solidFill>
                <a:latin typeface="Bell MT" panose="02020503060305020303" pitchFamily="18" charset="77"/>
                <a:cs typeface="Al Tarikh" pitchFamily="2" charset="-78"/>
              </a:rPr>
              <a:t>UNITY-CHAN</a:t>
            </a:r>
            <a:br>
              <a:rPr lang="en-JP" b="1" cap="none" dirty="0">
                <a:solidFill>
                  <a:schemeClr val="bg1"/>
                </a:solidFill>
                <a:latin typeface="Bell MT" panose="02020503060305020303" pitchFamily="18" charset="77"/>
                <a:cs typeface="Al Tarikh" pitchFamily="2" charset="-78"/>
              </a:rPr>
            </a:br>
            <a:r>
              <a:rPr lang="en-JP" b="1" i="1" cap="none" dirty="0">
                <a:solidFill>
                  <a:schemeClr val="bg1"/>
                </a:solidFill>
                <a:latin typeface="Bell MT" panose="02020503060305020303" pitchFamily="18" charset="77"/>
                <a:cs typeface="Al Tarikh" pitchFamily="2" charset="-78"/>
              </a:rPr>
              <a:t>Slash!!</a:t>
            </a:r>
          </a:p>
        </p:txBody>
      </p:sp>
      <p:sp>
        <p:nvSpPr>
          <p:cNvPr id="3" name="Subtitle 2">
            <a:extLst>
              <a:ext uri="{FF2B5EF4-FFF2-40B4-BE49-F238E27FC236}">
                <a16:creationId xmlns:a16="http://schemas.microsoft.com/office/drawing/2014/main" id="{056D478B-8A7D-F442-B49E-1E7CA204A994}"/>
              </a:ext>
            </a:extLst>
          </p:cNvPr>
          <p:cNvSpPr>
            <a:spLocks noGrp="1"/>
          </p:cNvSpPr>
          <p:nvPr>
            <p:ph type="subTitle" idx="1"/>
          </p:nvPr>
        </p:nvSpPr>
        <p:spPr>
          <a:xfrm>
            <a:off x="2417780" y="3531204"/>
            <a:ext cx="8637072" cy="977621"/>
          </a:xfrm>
        </p:spPr>
        <p:txBody>
          <a:bodyPr>
            <a:normAutofit fontScale="47500" lnSpcReduction="20000"/>
          </a:bodyPr>
          <a:lstStyle/>
          <a:p>
            <a:pPr algn="ctr"/>
            <a:r>
              <a:rPr lang="en-JP" sz="9600" cap="none" dirty="0">
                <a:latin typeface="Hiragino Mincho Pro W3" panose="02020300000000000000" pitchFamily="18" charset="-128"/>
                <a:ea typeface="Hiragino Mincho Pro W3" panose="02020300000000000000" pitchFamily="18" charset="-128"/>
              </a:rPr>
              <a:t>Ver. 0.0.1</a:t>
            </a:r>
          </a:p>
          <a:p>
            <a:pPr algn="ctr"/>
            <a:endParaRPr lang="en-JP" sz="4400" cap="none" dirty="0">
              <a:latin typeface="Hiragino Mincho Pro W3" panose="02020300000000000000" pitchFamily="18" charset="-128"/>
              <a:ea typeface="Hiragino Mincho Pro W3" panose="02020300000000000000" pitchFamily="18" charset="-128"/>
            </a:endParaRPr>
          </a:p>
        </p:txBody>
      </p:sp>
    </p:spTree>
    <p:extLst>
      <p:ext uri="{BB962C8B-B14F-4D97-AF65-F5344CB8AC3E}">
        <p14:creationId xmlns:p14="http://schemas.microsoft.com/office/powerpoint/2010/main" val="809221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こだわったポイント①</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振り向き時の視点移動を一瞬で</a:t>
            </a:r>
          </a:p>
          <a:p>
            <a:pPr lvl="1">
              <a:buFont typeface="Wingdings" pitchFamily="2" charset="2"/>
              <a:buChar char="ü"/>
            </a:pPr>
            <a:r>
              <a:rPr lang="en-JP" dirty="0">
                <a:latin typeface="Yu Gothic" panose="020B0400000000000000" pitchFamily="34" charset="-128"/>
                <a:ea typeface="Yu Gothic" panose="020B0400000000000000" pitchFamily="34" charset="-128"/>
              </a:rPr>
              <a:t>人間が左右に向く時、その視線変更は一瞬である</a:t>
            </a:r>
          </a:p>
          <a:p>
            <a:pPr lvl="1">
              <a:buFont typeface="Wingdings" pitchFamily="2" charset="2"/>
              <a:buChar char="ü"/>
            </a:pPr>
            <a:r>
              <a:rPr lang="en-JP" dirty="0">
                <a:latin typeface="Yu Gothic" panose="020B0400000000000000" pitchFamily="34" charset="-128"/>
                <a:ea typeface="Yu Gothic" panose="020B0400000000000000" pitchFamily="34" charset="-128"/>
              </a:rPr>
              <a:t>人の振り向き感覚的に近い演出にした</a:t>
            </a:r>
          </a:p>
          <a:p>
            <a:pPr marL="457200" lvl="1" indent="0">
              <a:buNone/>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『自分』が行動を行っている GUI との一体感</a:t>
            </a:r>
          </a:p>
          <a:p>
            <a:pPr lvl="1">
              <a:buFont typeface="Wingdings" pitchFamily="2" charset="2"/>
              <a:buChar char="ü"/>
            </a:pPr>
            <a:r>
              <a:rPr lang="en-JP" dirty="0">
                <a:latin typeface="Yu Gothic" panose="020B0400000000000000" pitchFamily="34" charset="-128"/>
                <a:ea typeface="Yu Gothic" panose="020B0400000000000000" pitchFamily="34" charset="-128"/>
              </a:rPr>
              <a:t>プレイヤーキャラの動作と重なるような操作 UI で共感性を上げる</a:t>
            </a:r>
          </a:p>
          <a:p>
            <a:pPr lvl="1">
              <a:buFont typeface="Wingdings" pitchFamily="2" charset="2"/>
              <a:buChar char="ü"/>
            </a:pPr>
            <a:r>
              <a:rPr lang="en-JP" dirty="0">
                <a:latin typeface="Yu Gothic" panose="020B0400000000000000" pitchFamily="34" charset="-128"/>
                <a:ea typeface="Yu Gothic" panose="020B0400000000000000" pitchFamily="34" charset="-128"/>
              </a:rPr>
              <a:t>通常のアクションと違い、カメラを極力プレイヤーキャラの視点に追従させる</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pPr lvl="1"/>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5361192"/>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一人称の視点の感覚と、キャラクターとの一体感をできる限り重視</a:t>
            </a:r>
          </a:p>
        </p:txBody>
      </p:sp>
    </p:spTree>
    <p:extLst>
      <p:ext uri="{BB962C8B-B14F-4D97-AF65-F5344CB8AC3E}">
        <p14:creationId xmlns:p14="http://schemas.microsoft.com/office/powerpoint/2010/main" val="2639770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こだわったポイント②</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連続攻撃やクリティカル攻撃が可能に</a:t>
            </a:r>
          </a:p>
          <a:p>
            <a:pPr lvl="1">
              <a:buFont typeface="Wingdings" pitchFamily="2" charset="2"/>
              <a:buChar char="ü"/>
            </a:pPr>
            <a:r>
              <a:rPr lang="en-JP" dirty="0">
                <a:latin typeface="Yu Gothic" panose="020B0400000000000000" pitchFamily="34" charset="-128"/>
                <a:ea typeface="Yu Gothic" panose="020B0400000000000000" pitchFamily="34" charset="-128"/>
              </a:rPr>
              <a:t>攻撃の種類を指定できるようにし、攻撃キャンセルによる連携を導入</a:t>
            </a:r>
          </a:p>
          <a:p>
            <a:pPr lvl="1">
              <a:buFont typeface="Wingdings" pitchFamily="2" charset="2"/>
              <a:buChar char="ü"/>
            </a:pPr>
            <a:r>
              <a:rPr lang="en-JP" dirty="0">
                <a:latin typeface="Yu Gothic" panose="020B0400000000000000" pitchFamily="34" charset="-128"/>
                <a:ea typeface="Yu Gothic" panose="020B0400000000000000" pitchFamily="34" charset="-128"/>
              </a:rPr>
              <a:t>狙いをつけてクリティカル攻撃を行えるようにした</a:t>
            </a:r>
          </a:p>
          <a:p>
            <a:pPr marL="457200" lvl="1" indent="0">
              <a:buNone/>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ダッシュ移動の導入</a:t>
            </a:r>
          </a:p>
          <a:p>
            <a:pPr lvl="1">
              <a:buFont typeface="Wingdings" pitchFamily="2" charset="2"/>
              <a:buChar char="ü"/>
            </a:pPr>
            <a:r>
              <a:rPr lang="en-JP" dirty="0">
                <a:latin typeface="Yu Gothic" panose="020B0400000000000000" pitchFamily="34" charset="-128"/>
                <a:ea typeface="Yu Gothic" panose="020B0400000000000000" pitchFamily="34" charset="-128"/>
              </a:rPr>
              <a:t>人間の視覚に近い、正面が見通せるようなカメラ視野角を設定</a:t>
            </a:r>
          </a:p>
          <a:p>
            <a:pPr lvl="1">
              <a:buFont typeface="Wingdings" pitchFamily="2" charset="2"/>
              <a:buChar char="ü"/>
            </a:pPr>
            <a:r>
              <a:rPr lang="en-JP" dirty="0">
                <a:latin typeface="Yu Gothic" panose="020B0400000000000000" pitchFamily="34" charset="-128"/>
                <a:ea typeface="Yu Gothic" panose="020B0400000000000000" pitchFamily="34" charset="-128"/>
              </a:rPr>
              <a:t>見通した方向にダッシュ移動ができるようにした</a:t>
            </a:r>
          </a:p>
          <a:p>
            <a:pPr lvl="1"/>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5361192"/>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現代のゲームに合わせてスピード感を与えられるように機能追加</a:t>
            </a:r>
          </a:p>
        </p:txBody>
      </p:sp>
    </p:spTree>
    <p:extLst>
      <p:ext uri="{BB962C8B-B14F-4D97-AF65-F5344CB8AC3E}">
        <p14:creationId xmlns:p14="http://schemas.microsoft.com/office/powerpoint/2010/main" val="422440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こだわったポイント③</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a:bodyPr>
          <a:lstStyle/>
          <a:p>
            <a:r>
              <a:rPr lang="en-JP" dirty="0">
                <a:latin typeface="Yu Gothic" panose="020B0400000000000000" pitchFamily="34" charset="-128"/>
                <a:ea typeface="Yu Gothic" panose="020B0400000000000000" pitchFamily="34" charset="-128"/>
              </a:rPr>
              <a:t>ダンジョンの自動生成</a:t>
            </a:r>
          </a:p>
          <a:p>
            <a:pPr lvl="1"/>
            <a:r>
              <a:rPr lang="en-JP" dirty="0">
                <a:latin typeface="Yu Gothic" panose="020B0400000000000000" pitchFamily="34" charset="-128"/>
                <a:ea typeface="Yu Gothic" panose="020B0400000000000000" pitchFamily="34" charset="-128"/>
              </a:rPr>
              <a:t>1 ~ 4 階までのフロアは自動生成で毎回マップが変わる</a:t>
            </a:r>
          </a:p>
          <a:p>
            <a:pPr lvl="1">
              <a:buFont typeface="Wingdings" pitchFamily="2" charset="2"/>
              <a:buChar char="ü"/>
            </a:pPr>
            <a:r>
              <a:rPr lang="en-JP" dirty="0">
                <a:latin typeface="Yu Gothic" panose="020B0400000000000000" pitchFamily="34" charset="-128"/>
                <a:ea typeface="Yu Gothic" panose="020B0400000000000000" pitchFamily="34" charset="-128"/>
              </a:rPr>
              <a:t>Hack &amp; Slash のようなアイテム収集の楽しみ方ができるように</a:t>
            </a:r>
          </a:p>
          <a:p>
            <a:pPr marL="457200" lvl="1" indent="0">
              <a:buNone/>
            </a:pPr>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3741038"/>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流行りの(広義の)ローグライク要素を…</a:t>
            </a:r>
          </a:p>
        </p:txBody>
      </p:sp>
    </p:spTree>
    <p:extLst>
      <p:ext uri="{BB962C8B-B14F-4D97-AF65-F5344CB8AC3E}">
        <p14:creationId xmlns:p14="http://schemas.microsoft.com/office/powerpoint/2010/main" val="2702552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ja-JP" altLang="en-US" cap="none"/>
              <a:t>結果、面白いものは作れたのか？</a:t>
            </a:r>
            <a:endParaRPr lang="en-JP" cap="none" dirty="0"/>
          </a:p>
        </p:txBody>
      </p:sp>
    </p:spTree>
    <p:extLst>
      <p:ext uri="{BB962C8B-B14F-4D97-AF65-F5344CB8AC3E}">
        <p14:creationId xmlns:p14="http://schemas.microsoft.com/office/powerpoint/2010/main" val="406244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ja-JP" altLang="en-US" cap="none"/>
              <a:t>結果、面白いものは作れたのか？</a:t>
            </a:r>
            <a:endParaRPr lang="en-JP" cap="none" dirty="0"/>
          </a:p>
        </p:txBody>
      </p:sp>
      <p:sp>
        <p:nvSpPr>
          <p:cNvPr id="3" name="TextBox 2">
            <a:extLst>
              <a:ext uri="{FF2B5EF4-FFF2-40B4-BE49-F238E27FC236}">
                <a16:creationId xmlns:a16="http://schemas.microsoft.com/office/drawing/2014/main" id="{7225803E-E0B5-C29A-15E7-4CEAFF42C385}"/>
              </a:ext>
            </a:extLst>
          </p:cNvPr>
          <p:cNvSpPr txBox="1"/>
          <p:nvPr/>
        </p:nvSpPr>
        <p:spPr>
          <a:xfrm>
            <a:off x="3204307" y="3244334"/>
            <a:ext cx="3923323" cy="369332"/>
          </a:xfrm>
          <a:prstGeom prst="rect">
            <a:avLst/>
          </a:prstGeom>
          <a:noFill/>
        </p:spPr>
        <p:txBody>
          <a:bodyPr wrap="square" rtlCol="0">
            <a:spAutoFit/>
          </a:bodyPr>
          <a:lstStyle/>
          <a:p>
            <a:r>
              <a:rPr lang="en-JP" dirty="0"/>
              <a:t>・・・あまり面白くはならなかった</a:t>
            </a:r>
          </a:p>
        </p:txBody>
      </p:sp>
    </p:spTree>
    <p:extLst>
      <p:ext uri="{BB962C8B-B14F-4D97-AF65-F5344CB8AC3E}">
        <p14:creationId xmlns:p14="http://schemas.microsoft.com/office/powerpoint/2010/main" val="647818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の面白さとは？</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dirty="0">
                <a:latin typeface="+mn-ea"/>
              </a:rPr>
              <a:t>Third Person </a:t>
            </a:r>
            <a:r>
              <a:rPr lang="ja-JP" altLang="en-US">
                <a:latin typeface="+mn-ea"/>
              </a:rPr>
              <a:t>視点でありながら、</a:t>
            </a:r>
            <a:br>
              <a:rPr lang="en-US" altLang="ja-JP" dirty="0">
                <a:latin typeface="+mn-ea"/>
              </a:rPr>
            </a:br>
            <a:r>
              <a:rPr lang="ja-JP" altLang="en-US">
                <a:latin typeface="+mn-ea"/>
              </a:rPr>
              <a:t>まるで一人称としてそこにいるかのような臨場感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
        <p:nvSpPr>
          <p:cNvPr id="4" name="TextBox 3">
            <a:extLst>
              <a:ext uri="{FF2B5EF4-FFF2-40B4-BE49-F238E27FC236}">
                <a16:creationId xmlns:a16="http://schemas.microsoft.com/office/drawing/2014/main" id="{9CDE052E-3372-2662-5A3F-519933B0A0A4}"/>
              </a:ext>
            </a:extLst>
          </p:cNvPr>
          <p:cNvSpPr txBox="1"/>
          <p:nvPr/>
        </p:nvSpPr>
        <p:spPr>
          <a:xfrm>
            <a:off x="1451579" y="4560518"/>
            <a:ext cx="7794021"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挙げればキリがないが、ゲームとしての面白さの中核部に絞りこむと…</a:t>
            </a:r>
          </a:p>
        </p:txBody>
      </p:sp>
    </p:spTree>
    <p:extLst>
      <p:ext uri="{BB962C8B-B14F-4D97-AF65-F5344CB8AC3E}">
        <p14:creationId xmlns:p14="http://schemas.microsoft.com/office/powerpoint/2010/main" val="169581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dirty="0">
                <a:latin typeface="+mn-ea"/>
              </a:rPr>
              <a:t>Third Person </a:t>
            </a:r>
            <a:r>
              <a:rPr lang="ja-JP" altLang="en-US">
                <a:latin typeface="+mn-ea"/>
              </a:rPr>
              <a:t>視点でありながら、</a:t>
            </a:r>
            <a:br>
              <a:rPr lang="en-US" altLang="ja-JP" dirty="0">
                <a:latin typeface="+mn-ea"/>
              </a:rPr>
            </a:br>
            <a:r>
              <a:rPr lang="ja-JP" altLang="en-US">
                <a:latin typeface="+mn-ea"/>
              </a:rPr>
              <a:t>まるで一人称としてそこにいるかのような臨場感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Tree>
    <p:extLst>
      <p:ext uri="{BB962C8B-B14F-4D97-AF65-F5344CB8AC3E}">
        <p14:creationId xmlns:p14="http://schemas.microsoft.com/office/powerpoint/2010/main" val="3676925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pPr marL="0" indent="0">
              <a:buNone/>
            </a:pPr>
            <a:r>
              <a:rPr lang="en-US" dirty="0">
                <a:solidFill>
                  <a:srgbClr val="00B050"/>
                </a:solidFill>
                <a:latin typeface="+mn-ea"/>
              </a:rPr>
              <a:t>◯</a:t>
            </a:r>
            <a:r>
              <a:rPr lang="ja-JP" altLang="en-US">
                <a:latin typeface="+mn-ea"/>
              </a:rPr>
              <a:t>　</a:t>
            </a:r>
            <a:r>
              <a:rPr lang="en-US" dirty="0">
                <a:latin typeface="+mn-ea"/>
              </a:rPr>
              <a:t>Third Person </a:t>
            </a:r>
            <a:r>
              <a:rPr lang="ja-JP" altLang="en-US">
                <a:latin typeface="+mn-ea"/>
              </a:rPr>
              <a:t>視点でありながら、</a:t>
            </a:r>
            <a:br>
              <a:rPr lang="en-US" altLang="ja-JP" dirty="0">
                <a:latin typeface="+mn-ea"/>
              </a:rPr>
            </a:br>
            <a:r>
              <a:rPr lang="ja-JP" altLang="en-US">
                <a:latin typeface="+mn-ea"/>
              </a:rPr>
              <a:t>　</a:t>
            </a:r>
            <a:r>
              <a:rPr lang="ja-JP" altLang="en-US" dirty="0">
                <a:latin typeface="+mn-ea"/>
              </a:rPr>
              <a:t>　</a:t>
            </a:r>
            <a:r>
              <a:rPr lang="ja-JP" altLang="en-US">
                <a:latin typeface="+mn-ea"/>
              </a:rPr>
              <a:t>まるで一人称としてそこにいるかのような臨場感</a:t>
            </a:r>
          </a:p>
          <a:p>
            <a:pPr marL="0" indent="0">
              <a:buNone/>
            </a:pPr>
            <a:r>
              <a:rPr lang="ja-JP" altLang="en-US">
                <a:solidFill>
                  <a:srgbClr val="FFFF00"/>
                </a:solidFill>
              </a:rPr>
              <a:t>△</a:t>
            </a:r>
            <a:r>
              <a:rPr lang="ja-JP" altLang="en-US" dirty="0"/>
              <a:t>　</a:t>
            </a:r>
            <a:r>
              <a:rPr lang="ja-JP" altLang="en-US"/>
              <a:t>タイルマップ移動方式のルールの決まった動きの中での独特なアクション</a:t>
            </a:r>
          </a:p>
          <a:p>
            <a:pPr marL="0" indent="0">
              <a:buNone/>
            </a:pPr>
            <a:r>
              <a:rPr lang="en-US" altLang="ja-JP" dirty="0">
                <a:solidFill>
                  <a:srgbClr val="FF0000"/>
                </a:solidFill>
              </a:rPr>
              <a:t>✕</a:t>
            </a:r>
            <a:r>
              <a:rPr lang="ja-JP" altLang="en-US"/>
              <a:t>　謎解き要素や、制作者の悪意や作為を踏破していく快感</a:t>
            </a:r>
            <a:endParaRPr lang="en-US" altLang="ja-JP" dirty="0"/>
          </a:p>
        </p:txBody>
      </p:sp>
    </p:spTree>
    <p:extLst>
      <p:ext uri="{BB962C8B-B14F-4D97-AF65-F5344CB8AC3E}">
        <p14:creationId xmlns:p14="http://schemas.microsoft.com/office/powerpoint/2010/main" val="1409417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b="1" dirty="0">
                <a:solidFill>
                  <a:srgbClr val="0070C0"/>
                </a:solidFill>
                <a:latin typeface="+mn-ea"/>
              </a:rPr>
              <a:t>Third Person </a:t>
            </a:r>
            <a:r>
              <a:rPr lang="ja-JP" altLang="en-US" b="1">
                <a:solidFill>
                  <a:srgbClr val="0070C0"/>
                </a:solidFill>
                <a:latin typeface="+mn-ea"/>
              </a:rPr>
              <a:t>視点</a:t>
            </a:r>
            <a:r>
              <a:rPr lang="ja-JP" altLang="en-US" b="1">
                <a:latin typeface="+mn-ea"/>
              </a:rPr>
              <a:t>でありながら、</a:t>
            </a:r>
            <a:br>
              <a:rPr lang="en-US" altLang="ja-JP" b="1" dirty="0">
                <a:latin typeface="+mn-ea"/>
              </a:rPr>
            </a:br>
            <a:r>
              <a:rPr lang="ja-JP" altLang="en-US" b="1">
                <a:latin typeface="+mn-ea"/>
              </a:rPr>
              <a:t>まるで</a:t>
            </a:r>
            <a:r>
              <a:rPr lang="ja-JP" altLang="en-US" b="1">
                <a:solidFill>
                  <a:srgbClr val="0070C0"/>
                </a:solidFill>
                <a:latin typeface="+mn-ea"/>
              </a:rPr>
              <a:t>一人称</a:t>
            </a:r>
            <a:r>
              <a:rPr lang="ja-JP" altLang="en-US" b="1">
                <a:latin typeface="+mn-ea"/>
              </a:rPr>
              <a:t>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Tree>
    <p:extLst>
      <p:ext uri="{BB962C8B-B14F-4D97-AF65-F5344CB8AC3E}">
        <p14:creationId xmlns:p14="http://schemas.microsoft.com/office/powerpoint/2010/main" val="625598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p:txBody>
          <a:bodyPr/>
          <a:lstStyle/>
          <a:p>
            <a:endParaRPr lang="en-JP"/>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First Person 視点の弱点</a:t>
            </a:r>
          </a:p>
        </p:txBody>
      </p:sp>
    </p:spTree>
    <p:extLst>
      <p:ext uri="{BB962C8B-B14F-4D97-AF65-F5344CB8AC3E}">
        <p14:creationId xmlns:p14="http://schemas.microsoft.com/office/powerpoint/2010/main" val="2215629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en-JP" dirty="0">
                <a:latin typeface="Yu Gothic" panose="020B0400000000000000" pitchFamily="34" charset="-128"/>
                <a:ea typeface="Yu Gothic" panose="020B0400000000000000" pitchFamily="34" charset="-128"/>
              </a:rPr>
              <a:t>開発の動機</a:t>
            </a:r>
          </a:p>
        </p:txBody>
      </p:sp>
      <p:sp>
        <p:nvSpPr>
          <p:cNvPr id="3" name="Content Placeholder 2">
            <a:extLst>
              <a:ext uri="{FF2B5EF4-FFF2-40B4-BE49-F238E27FC236}">
                <a16:creationId xmlns:a16="http://schemas.microsoft.com/office/drawing/2014/main" id="{4069F896-2372-4A47-BD23-8E59D350AB42}"/>
              </a:ext>
            </a:extLst>
          </p:cNvPr>
          <p:cNvSpPr>
            <a:spLocks noGrp="1"/>
          </p:cNvSpPr>
          <p:nvPr>
            <p:ph idx="1"/>
          </p:nvPr>
        </p:nvSpPr>
        <p:spPr/>
        <p:txBody>
          <a:bodyPr anchor="ctr"/>
          <a:lstStyle/>
          <a:p>
            <a:pPr marL="0" indent="0" algn="ctr">
              <a:buNone/>
            </a:pPr>
            <a:r>
              <a:rPr lang="en-JP" sz="2400" dirty="0"/>
              <a:t>大好きだったあのゲーム</a:t>
            </a:r>
            <a:endParaRPr lang="en-JP" sz="2400" dirty="0">
              <a:solidFill>
                <a:srgbClr val="0070C0"/>
              </a:solidFill>
            </a:endParaRPr>
          </a:p>
          <a:p>
            <a:pPr marL="0" indent="0" algn="ctr">
              <a:buNone/>
            </a:pPr>
            <a:r>
              <a:rPr lang="en-JP" sz="2400" dirty="0">
                <a:solidFill>
                  <a:srgbClr val="0070C0"/>
                </a:solidFill>
              </a:rPr>
              <a:t>マウス</a:t>
            </a:r>
            <a:r>
              <a:rPr lang="en-JP" sz="2400" dirty="0"/>
              <a:t>の普及と共に生まれた</a:t>
            </a:r>
            <a:r>
              <a:rPr lang="en-JP" sz="2400" dirty="0">
                <a:solidFill>
                  <a:srgbClr val="FF0000"/>
                </a:solidFill>
              </a:rPr>
              <a:t>あの挑戦的な名作</a:t>
            </a:r>
            <a:r>
              <a:rPr lang="en-JP" sz="2400" dirty="0"/>
              <a:t>を</a:t>
            </a:r>
          </a:p>
          <a:p>
            <a:pPr marL="0" indent="0" algn="ctr">
              <a:buNone/>
            </a:pPr>
            <a:r>
              <a:rPr lang="en-JP" sz="2400" dirty="0">
                <a:solidFill>
                  <a:srgbClr val="0070C0"/>
                </a:solidFill>
              </a:rPr>
              <a:t>タッチ操作</a:t>
            </a:r>
            <a:r>
              <a:rPr lang="en-JP" sz="2400" dirty="0"/>
              <a:t>で</a:t>
            </a:r>
            <a:r>
              <a:rPr lang="en-JP" sz="2400" dirty="0">
                <a:solidFill>
                  <a:srgbClr val="FF0000"/>
                </a:solidFill>
              </a:rPr>
              <a:t>蘇らせたい</a:t>
            </a:r>
            <a:r>
              <a:rPr lang="en-JP" sz="2400" dirty="0"/>
              <a:t>！</a:t>
            </a:r>
          </a:p>
          <a:p>
            <a:pPr marL="0" indent="0" algn="ctr">
              <a:buNone/>
            </a:pPr>
            <a:endParaRPr lang="en-JP" dirty="0"/>
          </a:p>
        </p:txBody>
      </p:sp>
    </p:spTree>
    <p:extLst>
      <p:ext uri="{BB962C8B-B14F-4D97-AF65-F5344CB8AC3E}">
        <p14:creationId xmlns:p14="http://schemas.microsoft.com/office/powerpoint/2010/main" val="2301076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214307-13DC-1D42-B137-0037B181FEEE}"/>
              </a:ext>
            </a:extLst>
          </p:cNvPr>
          <p:cNvSpPr>
            <a:spLocks noGrp="1"/>
          </p:cNvSpPr>
          <p:nvPr>
            <p:ph idx="1"/>
          </p:nvPr>
        </p:nvSpPr>
        <p:spPr/>
        <p:txBody>
          <a:bodyPr/>
          <a:lstStyle/>
          <a:p>
            <a:endParaRPr lang="en-JP"/>
          </a:p>
        </p:txBody>
      </p:sp>
      <p:sp>
        <p:nvSpPr>
          <p:cNvPr id="4" name="Title 1">
            <a:extLst>
              <a:ext uri="{FF2B5EF4-FFF2-40B4-BE49-F238E27FC236}">
                <a16:creationId xmlns:a16="http://schemas.microsoft.com/office/drawing/2014/main" id="{15CC04E2-9B8C-5843-A923-B394EB9846B1}"/>
              </a:ext>
            </a:extLst>
          </p:cNvPr>
          <p:cNvSpPr>
            <a:spLocks noGrp="1"/>
          </p:cNvSpPr>
          <p:nvPr>
            <p:ph type="title"/>
          </p:nvPr>
        </p:nvSpPr>
        <p:spPr/>
        <p:txBody>
          <a:bodyPr/>
          <a:lstStyle/>
          <a:p>
            <a:r>
              <a:rPr lang="ja-JP" altLang="en-US" cap="none"/>
              <a:t>パズル的面白さの追求</a:t>
            </a:r>
            <a:r>
              <a:rPr lang="en-US" altLang="ja-JP" cap="none" dirty="0"/>
              <a:t>(</a:t>
            </a:r>
            <a:r>
              <a:rPr lang="ja-JP" altLang="en-US" cap="none"/>
              <a:t>の重要性</a:t>
            </a:r>
            <a:r>
              <a:rPr lang="en-US" altLang="ja-JP" cap="none" dirty="0"/>
              <a:t>)</a:t>
            </a:r>
            <a:endParaRPr lang="en-JP" cap="none" dirty="0"/>
          </a:p>
        </p:txBody>
      </p:sp>
    </p:spTree>
    <p:extLst>
      <p:ext uri="{BB962C8B-B14F-4D97-AF65-F5344CB8AC3E}">
        <p14:creationId xmlns:p14="http://schemas.microsoft.com/office/powerpoint/2010/main" val="2851007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3D6-4819-E849-A2C6-5A2B9C083A8F}"/>
              </a:ext>
            </a:extLst>
          </p:cNvPr>
          <p:cNvSpPr>
            <a:spLocks noGrp="1"/>
          </p:cNvSpPr>
          <p:nvPr>
            <p:ph type="title"/>
          </p:nvPr>
        </p:nvSpPr>
        <p:spPr/>
        <p:txBody>
          <a:bodyPr/>
          <a:lstStyle/>
          <a:p>
            <a:r>
              <a:rPr lang="ja-JP" altLang="en-US"/>
              <a:t>どんなアイデアを導入したか？</a:t>
            </a:r>
            <a:endParaRPr lang="en-JP" dirty="0"/>
          </a:p>
        </p:txBody>
      </p:sp>
      <p:sp>
        <p:nvSpPr>
          <p:cNvPr id="3" name="Content Placeholder 2">
            <a:extLst>
              <a:ext uri="{FF2B5EF4-FFF2-40B4-BE49-F238E27FC236}">
                <a16:creationId xmlns:a16="http://schemas.microsoft.com/office/drawing/2014/main" id="{3148B329-5B24-E64A-A21C-28CC88B39E67}"/>
              </a:ext>
            </a:extLst>
          </p:cNvPr>
          <p:cNvSpPr>
            <a:spLocks noGrp="1"/>
          </p:cNvSpPr>
          <p:nvPr>
            <p:ph idx="1"/>
          </p:nvPr>
        </p:nvSpPr>
        <p:spPr/>
        <p:txBody>
          <a:bodyPr/>
          <a:lstStyle/>
          <a:p>
            <a:endParaRPr lang="en-JP"/>
          </a:p>
        </p:txBody>
      </p:sp>
    </p:spTree>
    <p:extLst>
      <p:ext uri="{BB962C8B-B14F-4D97-AF65-F5344CB8AC3E}">
        <p14:creationId xmlns:p14="http://schemas.microsoft.com/office/powerpoint/2010/main" val="1165214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A5020-A60D-1B45-AD01-57914982BD67}"/>
              </a:ext>
            </a:extLst>
          </p:cNvPr>
          <p:cNvSpPr>
            <a:spLocks noGrp="1"/>
          </p:cNvSpPr>
          <p:nvPr>
            <p:ph type="title" idx="4294967295"/>
          </p:nvPr>
        </p:nvSpPr>
        <p:spPr>
          <a:xfrm>
            <a:off x="164856" y="1312986"/>
            <a:ext cx="3680313" cy="1176338"/>
          </a:xfrm>
        </p:spPr>
        <p:txBody>
          <a:bodyPr>
            <a:normAutofit/>
          </a:bodyPr>
          <a:lstStyle/>
          <a:p>
            <a:pPr algn="ctr"/>
            <a:r>
              <a:rPr lang="ja-JP" altLang="en-US"/>
              <a:t>開発の役に立った</a:t>
            </a:r>
            <a:br>
              <a:rPr lang="en-US" altLang="ja-JP" dirty="0"/>
            </a:br>
            <a:r>
              <a:rPr lang="ja-JP" altLang="en-US"/>
              <a:t>書籍・文献等</a:t>
            </a:r>
            <a:endParaRPr lang="en-JP" dirty="0"/>
          </a:p>
        </p:txBody>
      </p:sp>
      <p:graphicFrame>
        <p:nvGraphicFramePr>
          <p:cNvPr id="7" name="Table 7">
            <a:extLst>
              <a:ext uri="{FF2B5EF4-FFF2-40B4-BE49-F238E27FC236}">
                <a16:creationId xmlns:a16="http://schemas.microsoft.com/office/drawing/2014/main" id="{8CF77DF1-19A9-F595-264C-A56EFBF18C74}"/>
              </a:ext>
            </a:extLst>
          </p:cNvPr>
          <p:cNvGraphicFramePr>
            <a:graphicFrameLocks noGrp="1"/>
          </p:cNvGraphicFramePr>
          <p:nvPr>
            <p:extLst>
              <p:ext uri="{D42A27DB-BD31-4B8C-83A1-F6EECF244321}">
                <p14:modId xmlns:p14="http://schemas.microsoft.com/office/powerpoint/2010/main" val="216711927"/>
              </p:ext>
            </p:extLst>
          </p:nvPr>
        </p:nvGraphicFramePr>
        <p:xfrm>
          <a:off x="4058222" y="250093"/>
          <a:ext cx="5632855" cy="5697414"/>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1122950">
                  <a:extLst>
                    <a:ext uri="{9D8B030D-6E8A-4147-A177-3AD203B41FA5}">
                      <a16:colId xmlns:a16="http://schemas.microsoft.com/office/drawing/2014/main" val="3004873605"/>
                    </a:ext>
                  </a:extLst>
                </a:gridCol>
                <a:gridCol w="4509905">
                  <a:extLst>
                    <a:ext uri="{9D8B030D-6E8A-4147-A177-3AD203B41FA5}">
                      <a16:colId xmlns:a16="http://schemas.microsoft.com/office/drawing/2014/main" val="876779893"/>
                    </a:ext>
                  </a:extLst>
                </a:gridCol>
              </a:tblGrid>
              <a:tr h="1455321">
                <a:tc>
                  <a:txBody>
                    <a:bodyPr/>
                    <a:lstStyle/>
                    <a:p>
                      <a:pPr algn="ctr"/>
                      <a:r>
                        <a:rPr lang="en-JP" sz="4000" dirty="0">
                          <a:ln>
                            <a:noFill/>
                          </a:ln>
                          <a:latin typeface="Yu Gothic" panose="020B0400000000000000" pitchFamily="34" charset="-128"/>
                          <a:ea typeface="Yu Gothic" panose="020B0400000000000000" pitchFamily="34" charset="-128"/>
                        </a:rPr>
                        <a: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7C78"/>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87734694"/>
                  </a:ext>
                </a:extLst>
              </a:tr>
              <a:tr h="1414031">
                <a:tc>
                  <a:txBody>
                    <a:bodyPr/>
                    <a:lstStyle/>
                    <a:p>
                      <a:pPr algn="ctr"/>
                      <a:r>
                        <a:rPr lang="en-JP" sz="4000" dirty="0">
                          <a:latin typeface="Yu Gothic" panose="020B0400000000000000" pitchFamily="34" charset="-128"/>
                          <a:ea typeface="Yu Gothic" panose="020B0400000000000000" pitchFamily="34" charset="-128"/>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9051"/>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10219530"/>
                  </a:ext>
                </a:extLst>
              </a:tr>
              <a:tr h="1414031">
                <a:tc>
                  <a:txBody>
                    <a:bodyPr/>
                    <a:lstStyle/>
                    <a:p>
                      <a:pPr algn="ctr"/>
                      <a:r>
                        <a:rPr lang="en-JP" sz="4000" dirty="0">
                          <a:latin typeface="Yu Gothic" panose="020B0400000000000000" pitchFamily="34" charset="-128"/>
                          <a:ea typeface="Yu Gothic" panose="020B0400000000000000" pitchFamily="34" charset="-128"/>
                        </a:rPr>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8BF4A"/>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25459836"/>
                  </a:ext>
                </a:extLst>
              </a:tr>
              <a:tr h="1414031">
                <a:tc>
                  <a:txBody>
                    <a:bodyPr/>
                    <a:lstStyle/>
                    <a:p>
                      <a:pPr algn="ctr"/>
                      <a:r>
                        <a:rPr lang="en-JP" sz="4000" dirty="0">
                          <a:latin typeface="Yu Gothic" panose="020B0400000000000000" pitchFamily="34" charset="-128"/>
                          <a:ea typeface="Yu Gothic" panose="020B0400000000000000" pitchFamily="34" charset="-128"/>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5AD"/>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95017215"/>
                  </a:ext>
                </a:extLst>
              </a:tr>
            </a:tbl>
          </a:graphicData>
        </a:graphic>
      </p:graphicFrame>
      <p:pic>
        <p:nvPicPr>
          <p:cNvPr id="9" name="Picture 8">
            <a:extLst>
              <a:ext uri="{FF2B5EF4-FFF2-40B4-BE49-F238E27FC236}">
                <a16:creationId xmlns:a16="http://schemas.microsoft.com/office/drawing/2014/main" id="{77D8CC57-B2C1-ED1D-360B-BC9439149527}"/>
              </a:ext>
            </a:extLst>
          </p:cNvPr>
          <p:cNvPicPr>
            <a:picLocks noChangeAspect="1"/>
          </p:cNvPicPr>
          <p:nvPr/>
        </p:nvPicPr>
        <p:blipFill>
          <a:blip r:embed="rId2"/>
          <a:stretch>
            <a:fillRect/>
          </a:stretch>
        </p:blipFill>
        <p:spPr>
          <a:xfrm>
            <a:off x="5212945" y="302990"/>
            <a:ext cx="1244218" cy="1359876"/>
          </a:xfrm>
          <a:prstGeom prst="rect">
            <a:avLst/>
          </a:prstGeom>
        </p:spPr>
      </p:pic>
      <p:pic>
        <p:nvPicPr>
          <p:cNvPr id="11" name="Picture 10">
            <a:extLst>
              <a:ext uri="{FF2B5EF4-FFF2-40B4-BE49-F238E27FC236}">
                <a16:creationId xmlns:a16="http://schemas.microsoft.com/office/drawing/2014/main" id="{9EAA4ED9-7324-637A-6363-14C6ABCAF4F4}"/>
              </a:ext>
            </a:extLst>
          </p:cNvPr>
          <p:cNvPicPr>
            <a:picLocks noChangeAspect="1"/>
          </p:cNvPicPr>
          <p:nvPr/>
        </p:nvPicPr>
        <p:blipFill>
          <a:blip r:embed="rId3"/>
          <a:stretch>
            <a:fillRect/>
          </a:stretch>
        </p:blipFill>
        <p:spPr>
          <a:xfrm>
            <a:off x="5212945" y="1735013"/>
            <a:ext cx="1172516" cy="1359876"/>
          </a:xfrm>
          <a:prstGeom prst="rect">
            <a:avLst/>
          </a:prstGeom>
        </p:spPr>
      </p:pic>
      <p:pic>
        <p:nvPicPr>
          <p:cNvPr id="13" name="Picture 12">
            <a:extLst>
              <a:ext uri="{FF2B5EF4-FFF2-40B4-BE49-F238E27FC236}">
                <a16:creationId xmlns:a16="http://schemas.microsoft.com/office/drawing/2014/main" id="{CA1A7FEF-EF88-EFC8-5116-CE8276ED070A}"/>
              </a:ext>
            </a:extLst>
          </p:cNvPr>
          <p:cNvPicPr>
            <a:picLocks noChangeAspect="1"/>
          </p:cNvPicPr>
          <p:nvPr/>
        </p:nvPicPr>
        <p:blipFill>
          <a:blip r:embed="rId4"/>
          <a:stretch>
            <a:fillRect/>
          </a:stretch>
        </p:blipFill>
        <p:spPr>
          <a:xfrm>
            <a:off x="6408236" y="1721335"/>
            <a:ext cx="1025421" cy="1387231"/>
          </a:xfrm>
          <a:prstGeom prst="rect">
            <a:avLst/>
          </a:prstGeom>
        </p:spPr>
      </p:pic>
      <p:pic>
        <p:nvPicPr>
          <p:cNvPr id="15" name="Picture 14">
            <a:extLst>
              <a:ext uri="{FF2B5EF4-FFF2-40B4-BE49-F238E27FC236}">
                <a16:creationId xmlns:a16="http://schemas.microsoft.com/office/drawing/2014/main" id="{18278F71-6F4F-E1AC-A7ED-5F9D147399BF}"/>
              </a:ext>
            </a:extLst>
          </p:cNvPr>
          <p:cNvPicPr>
            <a:picLocks noChangeAspect="1"/>
          </p:cNvPicPr>
          <p:nvPr/>
        </p:nvPicPr>
        <p:blipFill>
          <a:blip r:embed="rId5"/>
          <a:stretch>
            <a:fillRect/>
          </a:stretch>
        </p:blipFill>
        <p:spPr>
          <a:xfrm>
            <a:off x="7456432" y="1729150"/>
            <a:ext cx="1025422" cy="1373554"/>
          </a:xfrm>
          <a:prstGeom prst="rect">
            <a:avLst/>
          </a:prstGeom>
        </p:spPr>
      </p:pic>
      <p:pic>
        <p:nvPicPr>
          <p:cNvPr id="17" name="Picture 16">
            <a:extLst>
              <a:ext uri="{FF2B5EF4-FFF2-40B4-BE49-F238E27FC236}">
                <a16:creationId xmlns:a16="http://schemas.microsoft.com/office/drawing/2014/main" id="{DD433140-BB7E-9F53-21FD-0AC75B477582}"/>
              </a:ext>
            </a:extLst>
          </p:cNvPr>
          <p:cNvPicPr>
            <a:picLocks noChangeAspect="1"/>
          </p:cNvPicPr>
          <p:nvPr/>
        </p:nvPicPr>
        <p:blipFill>
          <a:blip r:embed="rId6"/>
          <a:stretch>
            <a:fillRect/>
          </a:stretch>
        </p:blipFill>
        <p:spPr>
          <a:xfrm>
            <a:off x="8504630" y="1727198"/>
            <a:ext cx="1163672" cy="1363868"/>
          </a:xfrm>
          <a:prstGeom prst="rect">
            <a:avLst/>
          </a:prstGeom>
        </p:spPr>
      </p:pic>
      <p:pic>
        <p:nvPicPr>
          <p:cNvPr id="19" name="Picture 18">
            <a:extLst>
              <a:ext uri="{FF2B5EF4-FFF2-40B4-BE49-F238E27FC236}">
                <a16:creationId xmlns:a16="http://schemas.microsoft.com/office/drawing/2014/main" id="{8F144211-1E89-8653-1DED-161B4936F35B}"/>
              </a:ext>
            </a:extLst>
          </p:cNvPr>
          <p:cNvPicPr>
            <a:picLocks noChangeAspect="1"/>
          </p:cNvPicPr>
          <p:nvPr/>
        </p:nvPicPr>
        <p:blipFill>
          <a:blip r:embed="rId7"/>
          <a:stretch>
            <a:fillRect/>
          </a:stretch>
        </p:blipFill>
        <p:spPr>
          <a:xfrm>
            <a:off x="5212945" y="3133966"/>
            <a:ext cx="1029406" cy="1387231"/>
          </a:xfrm>
          <a:prstGeom prst="rect">
            <a:avLst/>
          </a:prstGeom>
        </p:spPr>
      </p:pic>
      <p:pic>
        <p:nvPicPr>
          <p:cNvPr id="21" name="Picture 20">
            <a:extLst>
              <a:ext uri="{FF2B5EF4-FFF2-40B4-BE49-F238E27FC236}">
                <a16:creationId xmlns:a16="http://schemas.microsoft.com/office/drawing/2014/main" id="{EBC0D73A-15A1-F40D-B83D-9CD79C8866EC}"/>
              </a:ext>
            </a:extLst>
          </p:cNvPr>
          <p:cNvPicPr>
            <a:picLocks noChangeAspect="1"/>
          </p:cNvPicPr>
          <p:nvPr/>
        </p:nvPicPr>
        <p:blipFill>
          <a:blip r:embed="rId8"/>
          <a:stretch>
            <a:fillRect/>
          </a:stretch>
        </p:blipFill>
        <p:spPr>
          <a:xfrm>
            <a:off x="6281019" y="3151548"/>
            <a:ext cx="1108240" cy="1359877"/>
          </a:xfrm>
          <a:prstGeom prst="rect">
            <a:avLst/>
          </a:prstGeom>
        </p:spPr>
      </p:pic>
      <p:pic>
        <p:nvPicPr>
          <p:cNvPr id="23" name="Picture 22">
            <a:extLst>
              <a:ext uri="{FF2B5EF4-FFF2-40B4-BE49-F238E27FC236}">
                <a16:creationId xmlns:a16="http://schemas.microsoft.com/office/drawing/2014/main" id="{5E3DA349-71A9-16BA-D465-601110001703}"/>
              </a:ext>
            </a:extLst>
          </p:cNvPr>
          <p:cNvPicPr>
            <a:picLocks noChangeAspect="1"/>
          </p:cNvPicPr>
          <p:nvPr/>
        </p:nvPicPr>
        <p:blipFill>
          <a:blip r:embed="rId9"/>
          <a:stretch>
            <a:fillRect/>
          </a:stretch>
        </p:blipFill>
        <p:spPr>
          <a:xfrm>
            <a:off x="7433657" y="3151548"/>
            <a:ext cx="1038297" cy="1359877"/>
          </a:xfrm>
          <a:prstGeom prst="rect">
            <a:avLst/>
          </a:prstGeom>
        </p:spPr>
      </p:pic>
      <p:pic>
        <p:nvPicPr>
          <p:cNvPr id="27" name="Picture 26">
            <a:extLst>
              <a:ext uri="{FF2B5EF4-FFF2-40B4-BE49-F238E27FC236}">
                <a16:creationId xmlns:a16="http://schemas.microsoft.com/office/drawing/2014/main" id="{778C656A-2C0E-9577-13B0-E52AA01FA4E4}"/>
              </a:ext>
            </a:extLst>
          </p:cNvPr>
          <p:cNvPicPr>
            <a:picLocks noChangeAspect="1"/>
          </p:cNvPicPr>
          <p:nvPr/>
        </p:nvPicPr>
        <p:blipFill>
          <a:blip r:embed="rId10"/>
          <a:stretch>
            <a:fillRect/>
          </a:stretch>
        </p:blipFill>
        <p:spPr>
          <a:xfrm>
            <a:off x="8537373" y="3162600"/>
            <a:ext cx="936755" cy="1322141"/>
          </a:xfrm>
          <a:prstGeom prst="rect">
            <a:avLst/>
          </a:prstGeom>
        </p:spPr>
      </p:pic>
      <p:pic>
        <p:nvPicPr>
          <p:cNvPr id="29" name="Picture 28">
            <a:extLst>
              <a:ext uri="{FF2B5EF4-FFF2-40B4-BE49-F238E27FC236}">
                <a16:creationId xmlns:a16="http://schemas.microsoft.com/office/drawing/2014/main" id="{A7444C58-48CD-2532-759B-3DB7AF6982D7}"/>
              </a:ext>
            </a:extLst>
          </p:cNvPr>
          <p:cNvPicPr>
            <a:picLocks noChangeAspect="1"/>
          </p:cNvPicPr>
          <p:nvPr/>
        </p:nvPicPr>
        <p:blipFill>
          <a:blip r:embed="rId11"/>
          <a:stretch>
            <a:fillRect/>
          </a:stretch>
        </p:blipFill>
        <p:spPr>
          <a:xfrm>
            <a:off x="5212945" y="4560274"/>
            <a:ext cx="1163672" cy="1382079"/>
          </a:xfrm>
          <a:prstGeom prst="rect">
            <a:avLst/>
          </a:prstGeom>
        </p:spPr>
      </p:pic>
      <p:pic>
        <p:nvPicPr>
          <p:cNvPr id="31" name="Picture 30">
            <a:extLst>
              <a:ext uri="{FF2B5EF4-FFF2-40B4-BE49-F238E27FC236}">
                <a16:creationId xmlns:a16="http://schemas.microsoft.com/office/drawing/2014/main" id="{993777A1-8261-E403-06A7-DD5F542E03F6}"/>
              </a:ext>
            </a:extLst>
          </p:cNvPr>
          <p:cNvPicPr>
            <a:picLocks noChangeAspect="1"/>
          </p:cNvPicPr>
          <p:nvPr/>
        </p:nvPicPr>
        <p:blipFill>
          <a:blip r:embed="rId12"/>
          <a:stretch>
            <a:fillRect/>
          </a:stretch>
        </p:blipFill>
        <p:spPr>
          <a:xfrm>
            <a:off x="6408236" y="4583958"/>
            <a:ext cx="936481" cy="1298830"/>
          </a:xfrm>
          <a:prstGeom prst="rect">
            <a:avLst/>
          </a:prstGeom>
        </p:spPr>
      </p:pic>
      <p:pic>
        <p:nvPicPr>
          <p:cNvPr id="33" name="Picture 32">
            <a:extLst>
              <a:ext uri="{FF2B5EF4-FFF2-40B4-BE49-F238E27FC236}">
                <a16:creationId xmlns:a16="http://schemas.microsoft.com/office/drawing/2014/main" id="{99852700-C25E-8CAD-47D8-FB2D78859FDD}"/>
              </a:ext>
            </a:extLst>
          </p:cNvPr>
          <p:cNvPicPr>
            <a:picLocks noChangeAspect="1"/>
          </p:cNvPicPr>
          <p:nvPr/>
        </p:nvPicPr>
        <p:blipFill>
          <a:blip r:embed="rId13"/>
          <a:stretch>
            <a:fillRect/>
          </a:stretch>
        </p:blipFill>
        <p:spPr>
          <a:xfrm>
            <a:off x="7380324" y="4560274"/>
            <a:ext cx="1177638" cy="1369870"/>
          </a:xfrm>
          <a:prstGeom prst="rect">
            <a:avLst/>
          </a:prstGeom>
        </p:spPr>
      </p:pic>
    </p:spTree>
    <p:extLst>
      <p:ext uri="{BB962C8B-B14F-4D97-AF65-F5344CB8AC3E}">
        <p14:creationId xmlns:p14="http://schemas.microsoft.com/office/powerpoint/2010/main" val="3519521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Edge版 Copilot(Bing AI)</a:t>
            </a: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lstStyle/>
          <a:p>
            <a:pPr marL="0" indent="0">
              <a:buNone/>
            </a:pPr>
            <a:r>
              <a:rPr lang="ja-JP" altLang="en-US">
                <a:latin typeface="Yu Gothic" panose="020B0400000000000000" pitchFamily="34" charset="-128"/>
                <a:ea typeface="Yu Gothic" panose="020B0400000000000000" pitchFamily="34" charset="-128"/>
              </a:rPr>
              <a:t>貧者の </a:t>
            </a:r>
            <a:r>
              <a:rPr lang="en-US" dirty="0">
                <a:latin typeface="Yu Gothic" panose="020B0400000000000000" pitchFamily="34" charset="-128"/>
                <a:ea typeface="Yu Gothic" panose="020B0400000000000000" pitchFamily="34" charset="-128"/>
              </a:rPr>
              <a:t>GPT-4。ChatGPT </a:t>
            </a:r>
            <a:r>
              <a:rPr lang="ja-JP" altLang="en-US">
                <a:latin typeface="Yu Gothic" panose="020B0400000000000000" pitchFamily="34" charset="-128"/>
                <a:ea typeface="Yu Gothic" panose="020B0400000000000000" pitchFamily="34" charset="-128"/>
              </a:rPr>
              <a:t>や </a:t>
            </a:r>
            <a:r>
              <a:rPr lang="en-US" dirty="0">
                <a:latin typeface="Yu Gothic" panose="020B0400000000000000" pitchFamily="34" charset="-128"/>
                <a:ea typeface="Yu Gothic" panose="020B0400000000000000" pitchFamily="34" charset="-128"/>
              </a:rPr>
              <a:t>GitHub Copilot </a:t>
            </a:r>
            <a:r>
              <a:rPr lang="ja-JP" altLang="en-US">
                <a:latin typeface="Yu Gothic" panose="020B0400000000000000" pitchFamily="34" charset="-128"/>
                <a:ea typeface="Yu Gothic" panose="020B0400000000000000" pitchFamily="34" charset="-128"/>
              </a:rPr>
              <a:t>と違い、無料で使用できる。</a:t>
            </a:r>
            <a:br>
              <a:rPr lang="en-US" altLang="ja-JP" dirty="0">
                <a:latin typeface="Yu Gothic" panose="020B0400000000000000" pitchFamily="34" charset="-128"/>
                <a:ea typeface="Yu Gothic" panose="020B0400000000000000" pitchFamily="34" charset="-128"/>
              </a:rPr>
            </a:br>
            <a:r>
              <a:rPr lang="en-US" altLang="ja-JP" dirty="0">
                <a:latin typeface="Yu Gothic" panose="020B0400000000000000" pitchFamily="34" charset="-128"/>
                <a:ea typeface="Yu Gothic" panose="020B0400000000000000" pitchFamily="34" charset="-128"/>
              </a:rPr>
              <a:t>GPT-4 </a:t>
            </a:r>
            <a:r>
              <a:rPr lang="ja-JP" altLang="en-US">
                <a:latin typeface="Yu Gothic" panose="020B0400000000000000" pitchFamily="34" charset="-128"/>
                <a:ea typeface="Yu Gothic" panose="020B0400000000000000" pitchFamily="34" charset="-128"/>
              </a:rPr>
              <a:t>のプログラミング適正はとても高い。</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en-US"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の公式ドキュメントには、細かい動作仕様が書かれていないので、いちいち単体テストを書いて挙動を確かめなければいけなかったが、</a:t>
            </a:r>
            <a:r>
              <a:rPr lang="en-US" altLang="ja-JP" dirty="0">
                <a:latin typeface="Yu Gothic" panose="020B0400000000000000" pitchFamily="34" charset="-128"/>
                <a:ea typeface="Yu Gothic" panose="020B0400000000000000" pitchFamily="34" charset="-128"/>
              </a:rPr>
              <a:t>Bing</a:t>
            </a:r>
            <a:r>
              <a:rPr lang="ja-JP" altLang="en-US">
                <a:latin typeface="Yu Gothic" panose="020B0400000000000000" pitchFamily="34" charset="-128"/>
                <a:ea typeface="Yu Gothic" panose="020B0400000000000000" pitchFamily="34" charset="-128"/>
              </a:rPr>
              <a:t>に聞けばだいたいの動作については正しく答えてくれる。</a:t>
            </a:r>
            <a:endParaRPr lang="en-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p:txBody>
      </p:sp>
      <p:pic>
        <p:nvPicPr>
          <p:cNvPr id="9" name="Picture 8">
            <a:extLst>
              <a:ext uri="{FF2B5EF4-FFF2-40B4-BE49-F238E27FC236}">
                <a16:creationId xmlns:a16="http://schemas.microsoft.com/office/drawing/2014/main" id="{89A91930-C8AA-BFAC-0360-04C9BDC8B78A}"/>
              </a:ext>
            </a:extLst>
          </p:cNvPr>
          <p:cNvPicPr>
            <a:picLocks noChangeAspect="1"/>
          </p:cNvPicPr>
          <p:nvPr/>
        </p:nvPicPr>
        <p:blipFill>
          <a:blip r:embed="rId2"/>
          <a:stretch>
            <a:fillRect/>
          </a:stretch>
        </p:blipFill>
        <p:spPr>
          <a:xfrm>
            <a:off x="8073420" y="2270916"/>
            <a:ext cx="2667000" cy="2921000"/>
          </a:xfrm>
          <a:prstGeom prst="rect">
            <a:avLst/>
          </a:prstGeom>
        </p:spPr>
      </p:pic>
      <p:sp>
        <p:nvSpPr>
          <p:cNvPr id="10" name="TextBox 9">
            <a:extLst>
              <a:ext uri="{FF2B5EF4-FFF2-40B4-BE49-F238E27FC236}">
                <a16:creationId xmlns:a16="http://schemas.microsoft.com/office/drawing/2014/main" id="{80C91500-59A9-9709-702C-2A3F26A4CA7D}"/>
              </a:ext>
            </a:extLst>
          </p:cNvPr>
          <p:cNvSpPr txBox="1"/>
          <p:nvPr/>
        </p:nvSpPr>
        <p:spPr>
          <a:xfrm>
            <a:off x="8415518" y="804519"/>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役立ち度:S</a:t>
            </a:r>
          </a:p>
        </p:txBody>
      </p:sp>
    </p:spTree>
    <p:extLst>
      <p:ext uri="{BB962C8B-B14F-4D97-AF65-F5344CB8AC3E}">
        <p14:creationId xmlns:p14="http://schemas.microsoft.com/office/powerpoint/2010/main" val="3288302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Edge版 Copilot(Bing AI)</a:t>
            </a: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en-US" altLang="ja-JP"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の不具合の挙動についても最新のバグ報告などを探してきてくれる。</a:t>
            </a:r>
          </a:p>
          <a:p>
            <a:pPr marL="0" indent="0">
              <a:buNone/>
            </a:pPr>
            <a:r>
              <a:rPr lang="ja-JP" altLang="en-US">
                <a:latin typeface="Yu Gothic" panose="020B0400000000000000" pitchFamily="34" charset="-128"/>
                <a:ea typeface="Yu Gothic" panose="020B0400000000000000" pitchFamily="34" charset="-128"/>
              </a:rPr>
              <a:t>一般的な解をくれるので、チーム開発 や </a:t>
            </a:r>
            <a:r>
              <a:rPr lang="en-US" altLang="ja-JP" dirty="0">
                <a:latin typeface="Yu Gothic" panose="020B0400000000000000" pitchFamily="34" charset="-128"/>
                <a:ea typeface="Yu Gothic" panose="020B0400000000000000" pitchFamily="34" charset="-128"/>
              </a:rPr>
              <a:t>OSS </a:t>
            </a:r>
            <a:r>
              <a:rPr lang="ja-JP" altLang="en-US">
                <a:latin typeface="Yu Gothic" panose="020B0400000000000000" pitchFamily="34" charset="-128"/>
                <a:ea typeface="Yu Gothic" panose="020B0400000000000000" pitchFamily="34" charset="-128"/>
              </a:rPr>
              <a:t>開発の場合においても読みやすいコードを提案してくれそう。</a:t>
            </a:r>
          </a:p>
          <a:p>
            <a:pPr marL="0" indent="0">
              <a:buNone/>
            </a:pPr>
            <a:endParaRPr lang="ja-JP" altLang="en-US">
              <a:latin typeface="Yu Gothic" panose="020B0400000000000000" pitchFamily="34" charset="-128"/>
              <a:ea typeface="Yu Gothic" panose="020B0400000000000000" pitchFamily="34" charset="-128"/>
            </a:endParaRPr>
          </a:p>
        </p:txBody>
      </p:sp>
      <p:pic>
        <p:nvPicPr>
          <p:cNvPr id="9" name="Picture 8">
            <a:extLst>
              <a:ext uri="{FF2B5EF4-FFF2-40B4-BE49-F238E27FC236}">
                <a16:creationId xmlns:a16="http://schemas.microsoft.com/office/drawing/2014/main" id="{89A91930-C8AA-BFAC-0360-04C9BDC8B78A}"/>
              </a:ext>
            </a:extLst>
          </p:cNvPr>
          <p:cNvPicPr>
            <a:picLocks noChangeAspect="1"/>
          </p:cNvPicPr>
          <p:nvPr/>
        </p:nvPicPr>
        <p:blipFill>
          <a:blip r:embed="rId2"/>
          <a:stretch>
            <a:fillRect/>
          </a:stretch>
        </p:blipFill>
        <p:spPr>
          <a:xfrm>
            <a:off x="8073420" y="2270916"/>
            <a:ext cx="2667000" cy="2921000"/>
          </a:xfrm>
          <a:prstGeom prst="rect">
            <a:avLst/>
          </a:prstGeom>
        </p:spPr>
      </p:pic>
      <p:sp>
        <p:nvSpPr>
          <p:cNvPr id="4" name="TextBox 3">
            <a:extLst>
              <a:ext uri="{FF2B5EF4-FFF2-40B4-BE49-F238E27FC236}">
                <a16:creationId xmlns:a16="http://schemas.microsoft.com/office/drawing/2014/main" id="{C759D3C0-D429-BEFF-BE5B-0BCE492AB7E8}"/>
              </a:ext>
            </a:extLst>
          </p:cNvPr>
          <p:cNvSpPr txBox="1"/>
          <p:nvPr/>
        </p:nvSpPr>
        <p:spPr>
          <a:xfrm>
            <a:off x="1451579" y="4491808"/>
            <a:ext cx="6065752"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 </a:t>
            </a:r>
            <a:r>
              <a:rPr lang="en-US" b="1" dirty="0">
                <a:highlight>
                  <a:srgbClr val="FFFF00"/>
                </a:highlight>
                <a:latin typeface="Yu Gothic" panose="020B0400000000000000" pitchFamily="34" charset="-128"/>
                <a:ea typeface="Yu Gothic" panose="020B0400000000000000" pitchFamily="34" charset="-128"/>
              </a:rPr>
              <a:t>Bing AI </a:t>
            </a:r>
            <a:r>
              <a:rPr lang="ja-JP" altLang="en-US" b="1">
                <a:highlight>
                  <a:srgbClr val="FFFF00"/>
                </a:highlight>
                <a:latin typeface="Yu Gothic" panose="020B0400000000000000" pitchFamily="34" charset="-128"/>
                <a:ea typeface="Yu Gothic" panose="020B0400000000000000" pitchFamily="34" charset="-128"/>
              </a:rPr>
              <a:t>に相談できるだけで開発効率は </a:t>
            </a:r>
            <a:r>
              <a:rPr lang="en-US" altLang="ja-JP" b="1" dirty="0">
                <a:highlight>
                  <a:srgbClr val="FFFF00"/>
                </a:highlight>
                <a:latin typeface="Yu Gothic" panose="020B0400000000000000" pitchFamily="34" charset="-128"/>
                <a:ea typeface="Yu Gothic" panose="020B0400000000000000" pitchFamily="34" charset="-128"/>
              </a:rPr>
              <a:t>3 </a:t>
            </a:r>
            <a:r>
              <a:rPr lang="ja-JP" altLang="en-US" b="1">
                <a:highlight>
                  <a:srgbClr val="FFFF00"/>
                </a:highlight>
                <a:latin typeface="Yu Gothic" panose="020B0400000000000000" pitchFamily="34" charset="-128"/>
                <a:ea typeface="Yu Gothic" panose="020B0400000000000000" pitchFamily="34" charset="-128"/>
              </a:rPr>
              <a:t>倍以上に！</a:t>
            </a:r>
          </a:p>
        </p:txBody>
      </p:sp>
      <p:sp>
        <p:nvSpPr>
          <p:cNvPr id="5" name="TextBox 4">
            <a:extLst>
              <a:ext uri="{FF2B5EF4-FFF2-40B4-BE49-F238E27FC236}">
                <a16:creationId xmlns:a16="http://schemas.microsoft.com/office/drawing/2014/main" id="{A2DAE768-C663-9AD0-45FE-964A1AB3C03B}"/>
              </a:ext>
            </a:extLst>
          </p:cNvPr>
          <p:cNvSpPr txBox="1"/>
          <p:nvPr/>
        </p:nvSpPr>
        <p:spPr>
          <a:xfrm>
            <a:off x="8415518" y="804519"/>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役立ち度:S</a:t>
            </a:r>
          </a:p>
        </p:txBody>
      </p:sp>
    </p:spTree>
    <p:extLst>
      <p:ext uri="{BB962C8B-B14F-4D97-AF65-F5344CB8AC3E}">
        <p14:creationId xmlns:p14="http://schemas.microsoft.com/office/powerpoint/2010/main" val="12907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Clean Architecture</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達人に学ぶソフトウェアの構造と設計</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ゲームは一般的なビジネスアプリよりも、</a:t>
            </a:r>
            <a:r>
              <a:rPr lang="en-JP" altLang="ja-JP" dirty="0">
                <a:latin typeface="Yu Gothic" panose="020B0400000000000000" pitchFamily="34" charset="-128"/>
                <a:ea typeface="Yu Gothic" panose="020B0400000000000000" pitchFamily="34" charset="-128"/>
              </a:rPr>
              <a:t>1</a:t>
            </a:r>
            <a:r>
              <a:rPr lang="ja-JP" altLang="en-JP">
                <a:latin typeface="Yu Gothic" panose="020B0400000000000000" pitchFamily="34" charset="-128"/>
                <a:ea typeface="Yu Gothic" panose="020B0400000000000000" pitchFamily="34" charset="-128"/>
              </a:rPr>
              <a:t>つ</a:t>
            </a:r>
            <a:r>
              <a:rPr lang="en-US" altLang="ja-JP" dirty="0">
                <a:latin typeface="Yu Gothic" panose="020B0400000000000000" pitchFamily="34" charset="-128"/>
                <a:ea typeface="Yu Gothic" panose="020B0400000000000000" pitchFamily="34" charset="-128"/>
              </a:rPr>
              <a:t>1</a:t>
            </a:r>
            <a:r>
              <a:rPr lang="ja-JP" altLang="en-JP">
                <a:latin typeface="Yu Gothic" panose="020B0400000000000000" pitchFamily="34" charset="-128"/>
                <a:ea typeface="Yu Gothic" panose="020B0400000000000000" pitchFamily="34" charset="-128"/>
              </a:rPr>
              <a:t>つの</a:t>
            </a:r>
            <a:r>
              <a:rPr lang="ja-JP" altLang="en-US">
                <a:latin typeface="Yu Gothic" panose="020B0400000000000000" pitchFamily="34" charset="-128"/>
                <a:ea typeface="Yu Gothic" panose="020B0400000000000000" pitchFamily="34" charset="-128"/>
              </a:rPr>
              <a:t>オブジェクトが複雑に、頻繁に相互作用を起こす。</a:t>
            </a:r>
            <a:endParaRPr lang="en-US" altLang="ja-JP" dirty="0">
              <a:latin typeface="Yu Gothic" panose="020B0400000000000000" pitchFamily="34" charset="-128"/>
              <a:ea typeface="Yu Gothic" panose="020B0400000000000000" pitchFamily="34" charset="-128"/>
            </a:endParaRPr>
          </a:p>
          <a:p>
            <a:pPr marL="0" indent="0">
              <a:buNone/>
            </a:pPr>
            <a:r>
              <a:rPr lang="ja-JP" altLang="en-JP">
                <a:latin typeface="Yu Gothic" panose="020B0400000000000000" pitchFamily="34" charset="-128"/>
                <a:ea typeface="Yu Gothic" panose="020B0400000000000000" pitchFamily="34" charset="-128"/>
              </a:rPr>
              <a:t>ちゃんと</a:t>
            </a:r>
            <a:r>
              <a:rPr lang="ja-JP" altLang="en-US">
                <a:latin typeface="Yu Gothic" panose="020B0400000000000000" pitchFamily="34" charset="-128"/>
                <a:ea typeface="Yu Gothic" panose="020B0400000000000000" pitchFamily="34" charset="-128"/>
              </a:rPr>
              <a:t>結合度と凝集度、依存関係を</a:t>
            </a:r>
            <a:r>
              <a:rPr lang="ja-JP" altLang="en-JP">
                <a:latin typeface="Yu Gothic" panose="020B0400000000000000" pitchFamily="34" charset="-128"/>
                <a:ea typeface="Yu Gothic" panose="020B0400000000000000" pitchFamily="34" charset="-128"/>
              </a:rPr>
              <a:t>管理しなけれ</a:t>
            </a:r>
            <a:r>
              <a:rPr lang="ja-JP" altLang="en-US">
                <a:latin typeface="Yu Gothic" panose="020B0400000000000000" pitchFamily="34" charset="-128"/>
                <a:ea typeface="Yu Gothic" panose="020B0400000000000000" pitchFamily="34" charset="-128"/>
              </a:rPr>
              <a:t>ば、すぐに破綻してしまう。</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細かなリファクタリングだけではどうにもならなかった時に、設計の考え方の基礎になった書籍。</a:t>
            </a:r>
          </a:p>
        </p:txBody>
      </p:sp>
      <p:pic>
        <p:nvPicPr>
          <p:cNvPr id="6" name="Picture 5">
            <a:extLst>
              <a:ext uri="{FF2B5EF4-FFF2-40B4-BE49-F238E27FC236}">
                <a16:creationId xmlns:a16="http://schemas.microsoft.com/office/drawing/2014/main" id="{A07A2047-AED9-683F-F46E-337278D226A5}"/>
              </a:ext>
            </a:extLst>
          </p:cNvPr>
          <p:cNvPicPr>
            <a:picLocks noChangeAspect="1"/>
          </p:cNvPicPr>
          <p:nvPr/>
        </p:nvPicPr>
        <p:blipFill>
          <a:blip r:embed="rId2"/>
          <a:stretch>
            <a:fillRect/>
          </a:stretch>
        </p:blipFill>
        <p:spPr>
          <a:xfrm>
            <a:off x="8277726" y="2011349"/>
            <a:ext cx="2858703" cy="3454996"/>
          </a:xfrm>
          <a:prstGeom prst="rect">
            <a:avLst/>
          </a:prstGeom>
        </p:spPr>
      </p:pic>
      <p:sp>
        <p:nvSpPr>
          <p:cNvPr id="7" name="TextBox 6">
            <a:extLst>
              <a:ext uri="{FF2B5EF4-FFF2-40B4-BE49-F238E27FC236}">
                <a16:creationId xmlns:a16="http://schemas.microsoft.com/office/drawing/2014/main" id="{B283F0AF-2EA7-B6DF-AE50-9FDB35F5B2CA}"/>
              </a:ext>
            </a:extLst>
          </p:cNvPr>
          <p:cNvSpPr txBox="1"/>
          <p:nvPr/>
        </p:nvSpPr>
        <p:spPr>
          <a:xfrm>
            <a:off x="8627274"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3118527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The Rules of Programming</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より良いコードを書くための21のルール</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ゲームの開発現場で基本となったノウハウなので、自分にぴったりだった。</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・どの程度の品質でコードを書いていくか？</a:t>
            </a:r>
            <a:br>
              <a:rPr lang="en-US" altLang="ja-JP" dirty="0">
                <a:latin typeface="Yu Gothic" panose="020B0400000000000000" pitchFamily="34" charset="-128"/>
                <a:ea typeface="Yu Gothic" panose="020B0400000000000000" pitchFamily="34" charset="-128"/>
              </a:rPr>
            </a:br>
            <a:r>
              <a:rPr lang="ja-JP" altLang="en-US">
                <a:latin typeface="Yu Gothic" panose="020B0400000000000000" pitchFamily="34" charset="-128"/>
                <a:ea typeface="Yu Gothic" panose="020B0400000000000000" pitchFamily="34" charset="-128"/>
              </a:rPr>
              <a:t>・</a:t>
            </a:r>
            <a:r>
              <a:rPr lang="en-US" altLang="ja-JP" dirty="0">
                <a:latin typeface="Yu Gothic" panose="020B0400000000000000" pitchFamily="34" charset="-128"/>
                <a:ea typeface="Yu Gothic" panose="020B0400000000000000" pitchFamily="34" charset="-128"/>
              </a:rPr>
              <a:t>YAGNI</a:t>
            </a:r>
            <a:r>
              <a:rPr lang="ja-JP" altLang="en-US">
                <a:latin typeface="Yu Gothic" panose="020B0400000000000000" pitchFamily="34" charset="-128"/>
                <a:ea typeface="Yu Gothic" panose="020B0400000000000000" pitchFamily="34" charset="-128"/>
              </a:rPr>
              <a:t>の原則をどのように適用するか？</a:t>
            </a:r>
            <a:br>
              <a:rPr lang="en-US" altLang="ja-JP" dirty="0">
                <a:latin typeface="Yu Gothic" panose="020B0400000000000000" pitchFamily="34" charset="-128"/>
                <a:ea typeface="Yu Gothic" panose="020B0400000000000000" pitchFamily="34" charset="-128"/>
              </a:rPr>
            </a:b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開発において、トレード・オフ等で迷うシーンに対する答えが書いてあり、悩む時間や手戻りを減らすことができた。</a:t>
            </a:r>
            <a:endParaRPr lang="en-US" altLang="ja-JP" dirty="0">
              <a:latin typeface="Yu Gothic" panose="020B0400000000000000" pitchFamily="34" charset="-128"/>
              <a:ea typeface="Yu Gothic" panose="020B0400000000000000" pitchFamily="34" charset="-128"/>
            </a:endParaRPr>
          </a:p>
        </p:txBody>
      </p:sp>
      <p:pic>
        <p:nvPicPr>
          <p:cNvPr id="5" name="Picture 4">
            <a:extLst>
              <a:ext uri="{FF2B5EF4-FFF2-40B4-BE49-F238E27FC236}">
                <a16:creationId xmlns:a16="http://schemas.microsoft.com/office/drawing/2014/main" id="{DC453AC2-66A5-2423-86A9-6D7106D1A53A}"/>
              </a:ext>
            </a:extLst>
          </p:cNvPr>
          <p:cNvPicPr>
            <a:picLocks noChangeAspect="1"/>
          </p:cNvPicPr>
          <p:nvPr/>
        </p:nvPicPr>
        <p:blipFill>
          <a:blip r:embed="rId2"/>
          <a:stretch>
            <a:fillRect/>
          </a:stretch>
        </p:blipFill>
        <p:spPr>
          <a:xfrm>
            <a:off x="8263522" y="2015732"/>
            <a:ext cx="2877960" cy="3893419"/>
          </a:xfrm>
          <a:prstGeom prst="rect">
            <a:avLst/>
          </a:prstGeom>
        </p:spPr>
      </p:pic>
      <p:sp>
        <p:nvSpPr>
          <p:cNvPr id="7" name="TextBox 6">
            <a:extLst>
              <a:ext uri="{FF2B5EF4-FFF2-40B4-BE49-F238E27FC236}">
                <a16:creationId xmlns:a16="http://schemas.microsoft.com/office/drawing/2014/main" id="{85FEA88F-873E-E5BF-CF94-1FCE32C476FC}"/>
              </a:ext>
            </a:extLst>
          </p:cNvPr>
          <p:cNvSpPr txBox="1"/>
          <p:nvPr/>
        </p:nvSpPr>
        <p:spPr>
          <a:xfrm>
            <a:off x="862447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2246023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コンピュータ</a:t>
            </a:r>
            <a:r>
              <a:rPr lang="ja-JP" altLang="en-US" cap="none">
                <a:latin typeface="Yu Gothic" panose="020B0400000000000000" pitchFamily="34" charset="-128"/>
                <a:ea typeface="Yu Gothic" panose="020B0400000000000000" pitchFamily="34" charset="-128"/>
              </a:rPr>
              <a:t>　グラフィックス</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CGエンジニア検定エキスパート対応書籍</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グラフィック技術の基礎となる考え方や、覚えておくべき用語を網羅的に学ぶことができる資格。</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en-US" altLang="ja-JP"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はだいたいグラフィック周りのお世話をしてくれるが、細かいカスタマイズが必要になった時に、この手の知識がないとドキュメントに書かれている内容が理解できずに苦労する。</a:t>
            </a:r>
            <a:endParaRPr lang="en-US" altLang="ja-JP" dirty="0">
              <a:latin typeface="Yu Gothic" panose="020B0400000000000000" pitchFamily="34" charset="-128"/>
              <a:ea typeface="Yu Gothic" panose="020B0400000000000000" pitchFamily="34" charset="-128"/>
            </a:endParaRPr>
          </a:p>
        </p:txBody>
      </p:sp>
      <p:pic>
        <p:nvPicPr>
          <p:cNvPr id="6" name="Picture 5">
            <a:extLst>
              <a:ext uri="{FF2B5EF4-FFF2-40B4-BE49-F238E27FC236}">
                <a16:creationId xmlns:a16="http://schemas.microsoft.com/office/drawing/2014/main" id="{E96A4E49-0C9A-6E56-BABF-F1010CB35BE7}"/>
              </a:ext>
            </a:extLst>
          </p:cNvPr>
          <p:cNvPicPr>
            <a:picLocks noChangeAspect="1"/>
          </p:cNvPicPr>
          <p:nvPr/>
        </p:nvPicPr>
        <p:blipFill>
          <a:blip r:embed="rId2"/>
          <a:stretch>
            <a:fillRect/>
          </a:stretch>
        </p:blipFill>
        <p:spPr>
          <a:xfrm>
            <a:off x="8316729" y="2006150"/>
            <a:ext cx="2738125" cy="3739415"/>
          </a:xfrm>
          <a:prstGeom prst="rect">
            <a:avLst/>
          </a:prstGeom>
        </p:spPr>
      </p:pic>
      <p:sp>
        <p:nvSpPr>
          <p:cNvPr id="7" name="TextBox 6">
            <a:extLst>
              <a:ext uri="{FF2B5EF4-FFF2-40B4-BE49-F238E27FC236}">
                <a16:creationId xmlns:a16="http://schemas.microsoft.com/office/drawing/2014/main" id="{0DD2C5BE-A346-104F-D429-72E2F55CCCB9}"/>
              </a:ext>
            </a:extLst>
          </p:cNvPr>
          <p:cNvSpPr txBox="1"/>
          <p:nvPr/>
        </p:nvSpPr>
        <p:spPr>
          <a:xfrm>
            <a:off x="862701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3660537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US" cap="none" dirty="0" err="1">
                <a:latin typeface="Yu Gothic" panose="020B0400000000000000" pitchFamily="34" charset="-128"/>
                <a:ea typeface="Yu Gothic" panose="020B0400000000000000" pitchFamily="34" charset="-128"/>
              </a:rPr>
              <a:t>UniRx</a:t>
            </a:r>
            <a:r>
              <a:rPr lang="en-US" cap="none" dirty="0">
                <a:latin typeface="Yu Gothic" panose="020B0400000000000000" pitchFamily="34" charset="-128"/>
                <a:ea typeface="Yu Gothic" panose="020B0400000000000000" pitchFamily="34" charset="-128"/>
              </a:rPr>
              <a:t>/</a:t>
            </a:r>
            <a:r>
              <a:rPr lang="en-US" cap="none" dirty="0" err="1">
                <a:latin typeface="Yu Gothic" panose="020B0400000000000000" pitchFamily="34" charset="-128"/>
                <a:ea typeface="Yu Gothic" panose="020B0400000000000000" pitchFamily="34" charset="-128"/>
              </a:rPr>
              <a:t>UniTask</a:t>
            </a:r>
            <a:r>
              <a:rPr lang="en-US" cap="none" dirty="0">
                <a:latin typeface="Yu Gothic" panose="020B0400000000000000" pitchFamily="34" charset="-128"/>
                <a:ea typeface="Yu Gothic" panose="020B0400000000000000" pitchFamily="34" charset="-128"/>
              </a:rPr>
              <a:t> </a:t>
            </a:r>
            <a:r>
              <a:rPr lang="en-US" cap="none" dirty="0" err="1">
                <a:latin typeface="Yu Gothic" panose="020B0400000000000000" pitchFamily="34" charset="-128"/>
                <a:ea typeface="Yu Gothic" panose="020B0400000000000000" pitchFamily="34" charset="-128"/>
              </a:rPr>
              <a:t>完全理解</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より高度なUnity C#プログラミング</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354508" cy="3450613"/>
          </a:xfrm>
        </p:spPr>
        <p:txBody>
          <a:bodyPr>
            <a:normAutofit/>
          </a:bodyPr>
          <a:lstStyle/>
          <a:p>
            <a:pPr marL="0" indent="0">
              <a:buNone/>
            </a:pPr>
            <a:r>
              <a:rPr lang="en-US" altLang="ja-JP" dirty="0">
                <a:latin typeface="Yu Gothic" panose="020B0400000000000000" pitchFamily="34" charset="-128"/>
                <a:ea typeface="Yu Gothic" panose="020B0400000000000000" pitchFamily="34" charset="-128"/>
              </a:rPr>
              <a:t>C# </a:t>
            </a:r>
            <a:r>
              <a:rPr lang="ja-JP" altLang="en-US">
                <a:latin typeface="Yu Gothic" panose="020B0400000000000000" pitchFamily="34" charset="-128"/>
                <a:ea typeface="Yu Gothic" panose="020B0400000000000000" pitchFamily="34" charset="-128"/>
              </a:rPr>
              <a:t>の</a:t>
            </a:r>
            <a:r>
              <a:rPr lang="en-US" altLang="ja-JP" dirty="0">
                <a:latin typeface="Yu Gothic" panose="020B0400000000000000" pitchFamily="34" charset="-128"/>
                <a:ea typeface="Yu Gothic" panose="020B0400000000000000" pitchFamily="34" charset="-128"/>
              </a:rPr>
              <a:t> Reactive Extensions </a:t>
            </a:r>
            <a:r>
              <a:rPr lang="ja-JP" altLang="en-US">
                <a:latin typeface="Yu Gothic" panose="020B0400000000000000" pitchFamily="34" charset="-128"/>
                <a:ea typeface="Yu Gothic" panose="020B0400000000000000" pitchFamily="34" charset="-128"/>
              </a:rPr>
              <a:t>を</a:t>
            </a:r>
            <a:r>
              <a:rPr lang="en-US" altLang="ja-JP" dirty="0">
                <a:latin typeface="Yu Gothic" panose="020B0400000000000000" pitchFamily="34" charset="-128"/>
                <a:ea typeface="Yu Gothic" panose="020B0400000000000000" pitchFamily="34" charset="-128"/>
              </a:rPr>
              <a:t> Unity </a:t>
            </a:r>
            <a:r>
              <a:rPr lang="ja-JP" altLang="en-US">
                <a:latin typeface="Yu Gothic" panose="020B0400000000000000" pitchFamily="34" charset="-128"/>
                <a:ea typeface="Yu Gothic" panose="020B0400000000000000" pitchFamily="34" charset="-128"/>
              </a:rPr>
              <a:t>の非同期処理やイベント処理に使えるように拡張したものが</a:t>
            </a:r>
            <a:r>
              <a:rPr lang="en-US" altLang="ja-JP" dirty="0">
                <a:latin typeface="Yu Gothic" panose="020B0400000000000000" pitchFamily="34" charset="-128"/>
                <a:ea typeface="Yu Gothic" panose="020B0400000000000000" pitchFamily="34" charset="-128"/>
              </a:rPr>
              <a:t> </a:t>
            </a:r>
            <a:r>
              <a:rPr lang="en-US" altLang="ja-JP" dirty="0" err="1">
                <a:latin typeface="Yu Gothic" panose="020B0400000000000000" pitchFamily="34" charset="-128"/>
                <a:ea typeface="Yu Gothic" panose="020B0400000000000000" pitchFamily="34" charset="-128"/>
              </a:rPr>
              <a:t>UniRx</a:t>
            </a:r>
            <a:r>
              <a:rPr lang="ja-JP" altLang="en-US">
                <a:latin typeface="Yu Gothic" panose="020B0400000000000000" pitchFamily="34" charset="-128"/>
                <a:ea typeface="Yu Gothic" panose="020B0400000000000000" pitchFamily="34" charset="-128"/>
              </a:rPr>
              <a:t>。</a:t>
            </a:r>
            <a:endParaRPr lang="en-US" altLang="ja-JP" dirty="0">
              <a:latin typeface="Yu Gothic" panose="020B0400000000000000" pitchFamily="34" charset="-128"/>
              <a:ea typeface="Yu Gothic" panose="020B0400000000000000" pitchFamily="34" charset="-128"/>
            </a:endParaRPr>
          </a:p>
          <a:p>
            <a:pPr marL="0" indent="0">
              <a:buNone/>
            </a:pPr>
            <a:r>
              <a:rPr lang="en-US" altLang="ja-JP" dirty="0">
                <a:latin typeface="Yu Gothic" panose="020B0400000000000000" pitchFamily="34" charset="-128"/>
                <a:ea typeface="Yu Gothic" panose="020B0400000000000000" pitchFamily="34" charset="-128"/>
              </a:rPr>
              <a:t>C# </a:t>
            </a:r>
            <a:r>
              <a:rPr lang="ja-JP" altLang="en-US">
                <a:latin typeface="Yu Gothic" panose="020B0400000000000000" pitchFamily="34" charset="-128"/>
                <a:ea typeface="Yu Gothic" panose="020B0400000000000000" pitchFamily="34" charset="-128"/>
              </a:rPr>
              <a:t>の</a:t>
            </a:r>
            <a:r>
              <a:rPr lang="en-US" altLang="ja-JP" dirty="0">
                <a:latin typeface="Yu Gothic" panose="020B0400000000000000" pitchFamily="34" charset="-128"/>
                <a:ea typeface="Yu Gothic" panose="020B0400000000000000" pitchFamily="34" charset="-128"/>
              </a:rPr>
              <a:t> </a:t>
            </a:r>
            <a:r>
              <a:rPr lang="en-US" altLang="ja-JP" dirty="0" err="1">
                <a:latin typeface="Yu Gothic" panose="020B0400000000000000" pitchFamily="34" charset="-128"/>
                <a:ea typeface="Yu Gothic" panose="020B0400000000000000" pitchFamily="34" charset="-128"/>
              </a:rPr>
              <a:t>Linq</a:t>
            </a:r>
            <a:r>
              <a:rPr lang="en-US" altLang="ja-JP" dirty="0">
                <a:latin typeface="Yu Gothic" panose="020B0400000000000000" pitchFamily="34" charset="-128"/>
                <a:ea typeface="Yu Gothic" panose="020B0400000000000000" pitchFamily="34" charset="-128"/>
              </a:rPr>
              <a:t> </a:t>
            </a:r>
            <a:r>
              <a:rPr lang="ja-JP" altLang="en-US">
                <a:latin typeface="Yu Gothic" panose="020B0400000000000000" pitchFamily="34" charset="-128"/>
                <a:ea typeface="Yu Gothic" panose="020B0400000000000000" pitchFamily="34" charset="-128"/>
              </a:rPr>
              <a:t>が好みなので、とても自分に馴染んだ機能。</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特に、イベント処理を用いて、オブジェクトの依存関係を反転させる用途にも大いに役に立った。</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最近は非同期処理を</a:t>
            </a:r>
            <a:r>
              <a:rPr lang="en-US" altLang="ja-JP" dirty="0">
                <a:latin typeface="Yu Gothic" panose="020B0400000000000000" pitchFamily="34" charset="-128"/>
                <a:ea typeface="Yu Gothic" panose="020B0400000000000000" pitchFamily="34" charset="-128"/>
              </a:rPr>
              <a:t> async /await </a:t>
            </a:r>
            <a:r>
              <a:rPr lang="ja-JP" altLang="en-US">
                <a:latin typeface="Yu Gothic" panose="020B0400000000000000" pitchFamily="34" charset="-128"/>
                <a:ea typeface="Yu Gothic" panose="020B0400000000000000" pitchFamily="34" charset="-128"/>
              </a:rPr>
              <a:t>で行うようになって、あまり使われなくなっているらしい。</a:t>
            </a:r>
            <a:endParaRPr lang="en-US" altLang="ja-JP" dirty="0">
              <a:latin typeface="Yu Gothic" panose="020B0400000000000000" pitchFamily="34" charset="-128"/>
              <a:ea typeface="Yu Gothic" panose="020B0400000000000000" pitchFamily="34" charset="-128"/>
            </a:endParaRPr>
          </a:p>
        </p:txBody>
      </p:sp>
      <p:sp>
        <p:nvSpPr>
          <p:cNvPr id="7" name="TextBox 6">
            <a:extLst>
              <a:ext uri="{FF2B5EF4-FFF2-40B4-BE49-F238E27FC236}">
                <a16:creationId xmlns:a16="http://schemas.microsoft.com/office/drawing/2014/main" id="{0DD2C5BE-A346-104F-D429-72E2F55CCCB9}"/>
              </a:ext>
            </a:extLst>
          </p:cNvPr>
          <p:cNvSpPr txBox="1"/>
          <p:nvPr/>
        </p:nvSpPr>
        <p:spPr>
          <a:xfrm>
            <a:off x="862701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pic>
        <p:nvPicPr>
          <p:cNvPr id="5" name="Picture 4">
            <a:extLst>
              <a:ext uri="{FF2B5EF4-FFF2-40B4-BE49-F238E27FC236}">
                <a16:creationId xmlns:a16="http://schemas.microsoft.com/office/drawing/2014/main" id="{DCCC0C7C-7642-FF51-929F-D1B6F00F5B32}"/>
              </a:ext>
            </a:extLst>
          </p:cNvPr>
          <p:cNvPicPr>
            <a:picLocks noChangeAspect="1"/>
          </p:cNvPicPr>
          <p:nvPr/>
        </p:nvPicPr>
        <p:blipFill>
          <a:blip r:embed="rId2"/>
          <a:stretch>
            <a:fillRect/>
          </a:stretch>
        </p:blipFill>
        <p:spPr>
          <a:xfrm>
            <a:off x="8193545" y="2015732"/>
            <a:ext cx="2993274" cy="3729789"/>
          </a:xfrm>
          <a:prstGeom prst="rect">
            <a:avLst/>
          </a:prstGeom>
        </p:spPr>
      </p:pic>
    </p:spTree>
    <p:extLst>
      <p:ext uri="{BB962C8B-B14F-4D97-AF65-F5344CB8AC3E}">
        <p14:creationId xmlns:p14="http://schemas.microsoft.com/office/powerpoint/2010/main" val="4134687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8BAE7-ECE1-445F-1EE9-913106F540B6}"/>
              </a:ext>
            </a:extLst>
          </p:cNvPr>
          <p:cNvPicPr>
            <a:picLocks noChangeAspect="1"/>
          </p:cNvPicPr>
          <p:nvPr/>
        </p:nvPicPr>
        <p:blipFill>
          <a:blip r:embed="rId2"/>
          <a:stretch>
            <a:fillRect/>
          </a:stretch>
        </p:blipFill>
        <p:spPr>
          <a:xfrm>
            <a:off x="500273" y="335272"/>
            <a:ext cx="1807054" cy="2435191"/>
          </a:xfrm>
          <a:prstGeom prst="rect">
            <a:avLst/>
          </a:prstGeom>
        </p:spPr>
      </p:pic>
      <p:sp>
        <p:nvSpPr>
          <p:cNvPr id="9" name="TextBox 8">
            <a:extLst>
              <a:ext uri="{FF2B5EF4-FFF2-40B4-BE49-F238E27FC236}">
                <a16:creationId xmlns:a16="http://schemas.microsoft.com/office/drawing/2014/main" id="{BABF9378-F498-BC63-4560-962A38978574}"/>
              </a:ext>
            </a:extLst>
          </p:cNvPr>
          <p:cNvSpPr txBox="1"/>
          <p:nvPr/>
        </p:nvSpPr>
        <p:spPr>
          <a:xfrm>
            <a:off x="2743200" y="641395"/>
            <a:ext cx="2560319"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ゲームを動かす</a:t>
            </a:r>
          </a:p>
          <a:p>
            <a:pPr algn="ctr"/>
            <a:r>
              <a:rPr lang="en-JP" sz="2400" dirty="0">
                <a:latin typeface="Yu Gothic" panose="020B0400000000000000" pitchFamily="34" charset="-128"/>
                <a:ea typeface="Yu Gothic" panose="020B0400000000000000" pitchFamily="34" charset="-128"/>
              </a:rPr>
              <a:t>技術と発想R</a:t>
            </a:r>
          </a:p>
        </p:txBody>
      </p:sp>
      <p:sp>
        <p:nvSpPr>
          <p:cNvPr id="10" name="TextBox 9">
            <a:extLst>
              <a:ext uri="{FF2B5EF4-FFF2-40B4-BE49-F238E27FC236}">
                <a16:creationId xmlns:a16="http://schemas.microsoft.com/office/drawing/2014/main" id="{535510DC-B6B7-6489-0CC0-E2E75C38F013}"/>
              </a:ext>
            </a:extLst>
          </p:cNvPr>
          <p:cNvSpPr txBox="1"/>
          <p:nvPr/>
        </p:nvSpPr>
        <p:spPr>
          <a:xfrm>
            <a:off x="2492021" y="1741626"/>
            <a:ext cx="3447449" cy="646331"/>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最新のゲームを作る上で必要な基礎知識を網羅的に学べる</a:t>
            </a:r>
          </a:p>
        </p:txBody>
      </p:sp>
      <p:sp>
        <p:nvSpPr>
          <p:cNvPr id="12" name="TextBox 11">
            <a:extLst>
              <a:ext uri="{FF2B5EF4-FFF2-40B4-BE49-F238E27FC236}">
                <a16:creationId xmlns:a16="http://schemas.microsoft.com/office/drawing/2014/main" id="{C0E11F2B-E824-07F0-6627-952D47ECC434}"/>
              </a:ext>
            </a:extLst>
          </p:cNvPr>
          <p:cNvSpPr txBox="1"/>
          <p:nvPr/>
        </p:nvSpPr>
        <p:spPr>
          <a:xfrm>
            <a:off x="8620794" y="641395"/>
            <a:ext cx="3070931"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Game Programming</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Patterns</a:t>
            </a:r>
          </a:p>
        </p:txBody>
      </p:sp>
      <p:sp>
        <p:nvSpPr>
          <p:cNvPr id="13" name="TextBox 12">
            <a:extLst>
              <a:ext uri="{FF2B5EF4-FFF2-40B4-BE49-F238E27FC236}">
                <a16:creationId xmlns:a16="http://schemas.microsoft.com/office/drawing/2014/main" id="{B28379BD-1D09-363C-501F-C1A0EE17C944}"/>
              </a:ext>
            </a:extLst>
          </p:cNvPr>
          <p:cNvSpPr txBox="1"/>
          <p:nvPr/>
        </p:nvSpPr>
        <p:spPr>
          <a:xfrm>
            <a:off x="8374669" y="1603126"/>
            <a:ext cx="3563183"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『ゲームを動かす技術と発想R』</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で学んだ内容の C++ による実装とデザインパターンを学べる</a:t>
            </a:r>
          </a:p>
        </p:txBody>
      </p:sp>
      <p:pic>
        <p:nvPicPr>
          <p:cNvPr id="15" name="Picture 14">
            <a:extLst>
              <a:ext uri="{FF2B5EF4-FFF2-40B4-BE49-F238E27FC236}">
                <a16:creationId xmlns:a16="http://schemas.microsoft.com/office/drawing/2014/main" id="{D9A101D1-E305-2D1A-BA69-5BF0E40DB1B6}"/>
              </a:ext>
            </a:extLst>
          </p:cNvPr>
          <p:cNvPicPr>
            <a:picLocks noChangeAspect="1"/>
          </p:cNvPicPr>
          <p:nvPr/>
        </p:nvPicPr>
        <p:blipFill>
          <a:blip r:embed="rId3"/>
          <a:stretch>
            <a:fillRect/>
          </a:stretch>
        </p:blipFill>
        <p:spPr>
          <a:xfrm>
            <a:off x="6212464" y="328091"/>
            <a:ext cx="1889211" cy="2318176"/>
          </a:xfrm>
          <a:prstGeom prst="rect">
            <a:avLst/>
          </a:prstGeom>
        </p:spPr>
      </p:pic>
      <p:sp>
        <p:nvSpPr>
          <p:cNvPr id="17" name="TextBox 16">
            <a:extLst>
              <a:ext uri="{FF2B5EF4-FFF2-40B4-BE49-F238E27FC236}">
                <a16:creationId xmlns:a16="http://schemas.microsoft.com/office/drawing/2014/main" id="{B9705C1B-859D-EF3E-8485-09C8E6F82583}"/>
              </a:ext>
            </a:extLst>
          </p:cNvPr>
          <p:cNvSpPr txBox="1"/>
          <p:nvPr/>
        </p:nvSpPr>
        <p:spPr>
          <a:xfrm>
            <a:off x="2492021" y="3502118"/>
            <a:ext cx="3469264"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Unity</a:t>
            </a:r>
            <a:r>
              <a:rPr lang="ja-JP" altLang="en-US" sz="2400">
                <a:latin typeface="Yu Gothic" panose="020B0400000000000000" pitchFamily="34" charset="-128"/>
                <a:ea typeface="Yu Gothic" panose="020B0400000000000000" pitchFamily="34" charset="-128"/>
              </a:rPr>
              <a:t>ゲームエフェクト</a:t>
            </a:r>
            <a:endParaRPr lang="en-JP" sz="2400" dirty="0">
              <a:latin typeface="Yu Gothic" panose="020B0400000000000000" pitchFamily="34" charset="-128"/>
              <a:ea typeface="Yu Gothic" panose="020B0400000000000000" pitchFamily="34" charset="-128"/>
            </a:endParaRPr>
          </a:p>
          <a:p>
            <a:pPr algn="ctr"/>
            <a:r>
              <a:rPr lang="en-JP" sz="2400" dirty="0">
                <a:latin typeface="Yu Gothic" panose="020B0400000000000000" pitchFamily="34" charset="-128"/>
                <a:ea typeface="Yu Gothic" panose="020B0400000000000000" pitchFamily="34" charset="-128"/>
              </a:rPr>
              <a:t>マスターガイド</a:t>
            </a:r>
          </a:p>
        </p:txBody>
      </p:sp>
      <p:sp>
        <p:nvSpPr>
          <p:cNvPr id="18" name="TextBox 17">
            <a:extLst>
              <a:ext uri="{FF2B5EF4-FFF2-40B4-BE49-F238E27FC236}">
                <a16:creationId xmlns:a16="http://schemas.microsoft.com/office/drawing/2014/main" id="{B9157A25-421F-08BB-B7CF-63E7665DB3F5}"/>
              </a:ext>
            </a:extLst>
          </p:cNvPr>
          <p:cNvSpPr txBox="1"/>
          <p:nvPr/>
        </p:nvSpPr>
        <p:spPr>
          <a:xfrm>
            <a:off x="2676524" y="4523946"/>
            <a:ext cx="3100257"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パーティクルエフェクト・メッシュパーティクルの</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作り方を学べる</a:t>
            </a:r>
          </a:p>
        </p:txBody>
      </p:sp>
      <p:pic>
        <p:nvPicPr>
          <p:cNvPr id="20" name="Picture 19">
            <a:extLst>
              <a:ext uri="{FF2B5EF4-FFF2-40B4-BE49-F238E27FC236}">
                <a16:creationId xmlns:a16="http://schemas.microsoft.com/office/drawing/2014/main" id="{3ECA583E-BE42-DAA7-2A1D-F8A599F7089C}"/>
              </a:ext>
            </a:extLst>
          </p:cNvPr>
          <p:cNvPicPr>
            <a:picLocks noChangeAspect="1"/>
          </p:cNvPicPr>
          <p:nvPr/>
        </p:nvPicPr>
        <p:blipFill>
          <a:blip r:embed="rId4"/>
          <a:stretch>
            <a:fillRect/>
          </a:stretch>
        </p:blipFill>
        <p:spPr>
          <a:xfrm>
            <a:off x="407926" y="3220752"/>
            <a:ext cx="1991748" cy="2400548"/>
          </a:xfrm>
          <a:prstGeom prst="rect">
            <a:avLst/>
          </a:prstGeom>
        </p:spPr>
      </p:pic>
      <p:pic>
        <p:nvPicPr>
          <p:cNvPr id="22" name="Picture 21">
            <a:extLst>
              <a:ext uri="{FF2B5EF4-FFF2-40B4-BE49-F238E27FC236}">
                <a16:creationId xmlns:a16="http://schemas.microsoft.com/office/drawing/2014/main" id="{9D306C2E-7F14-058C-E10C-CF1AD70C3573}"/>
              </a:ext>
            </a:extLst>
          </p:cNvPr>
          <p:cNvPicPr>
            <a:picLocks noChangeAspect="1"/>
          </p:cNvPicPr>
          <p:nvPr/>
        </p:nvPicPr>
        <p:blipFill>
          <a:blip r:embed="rId5"/>
          <a:stretch>
            <a:fillRect/>
          </a:stretch>
        </p:blipFill>
        <p:spPr>
          <a:xfrm>
            <a:off x="6212464" y="3085384"/>
            <a:ext cx="1863540" cy="2630211"/>
          </a:xfrm>
          <a:prstGeom prst="rect">
            <a:avLst/>
          </a:prstGeom>
        </p:spPr>
      </p:pic>
      <p:sp>
        <p:nvSpPr>
          <p:cNvPr id="23" name="TextBox 22">
            <a:extLst>
              <a:ext uri="{FF2B5EF4-FFF2-40B4-BE49-F238E27FC236}">
                <a16:creationId xmlns:a16="http://schemas.microsoft.com/office/drawing/2014/main" id="{05F60276-DD02-8351-E1EA-F599D0225C55}"/>
              </a:ext>
            </a:extLst>
          </p:cNvPr>
          <p:cNvSpPr txBox="1"/>
          <p:nvPr/>
        </p:nvSpPr>
        <p:spPr>
          <a:xfrm>
            <a:off x="8876099" y="3133622"/>
            <a:ext cx="2560319" cy="1200329"/>
          </a:xfrm>
          <a:prstGeom prst="rect">
            <a:avLst/>
          </a:prstGeom>
          <a:noFill/>
        </p:spPr>
        <p:txBody>
          <a:bodyPr wrap="square" rtlCol="0">
            <a:spAutoFit/>
          </a:bodyPr>
          <a:lstStyle/>
          <a:p>
            <a:r>
              <a:rPr lang="en-JP" sz="2400" dirty="0">
                <a:latin typeface="Yu Gothic" panose="020B0400000000000000" pitchFamily="34" charset="-128"/>
                <a:ea typeface="Yu Gothic" panose="020B0400000000000000" pitchFamily="34" charset="-128"/>
              </a:rPr>
              <a:t>Unityシェーダー</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プログラミング</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の教科書</a:t>
            </a:r>
          </a:p>
        </p:txBody>
      </p:sp>
      <p:sp>
        <p:nvSpPr>
          <p:cNvPr id="24" name="TextBox 23">
            <a:extLst>
              <a:ext uri="{FF2B5EF4-FFF2-40B4-BE49-F238E27FC236}">
                <a16:creationId xmlns:a16="http://schemas.microsoft.com/office/drawing/2014/main" id="{DD2DC896-C6AB-8A6D-EABD-CD21C4CF207D}"/>
              </a:ext>
            </a:extLst>
          </p:cNvPr>
          <p:cNvSpPr txBox="1"/>
          <p:nvPr/>
        </p:nvSpPr>
        <p:spPr>
          <a:xfrm>
            <a:off x="8432533" y="4523946"/>
            <a:ext cx="3447449"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Unity 公式ドキュメントに情報が少ない ShaderLab や HLSL について書かれている</a:t>
            </a:r>
          </a:p>
        </p:txBody>
      </p:sp>
      <p:sp>
        <p:nvSpPr>
          <p:cNvPr id="25" name="TextBox 24">
            <a:extLst>
              <a:ext uri="{FF2B5EF4-FFF2-40B4-BE49-F238E27FC236}">
                <a16:creationId xmlns:a16="http://schemas.microsoft.com/office/drawing/2014/main" id="{2EF8C56F-AB15-319F-F385-1B6B655504E3}"/>
              </a:ext>
            </a:extLst>
          </p:cNvPr>
          <p:cNvSpPr txBox="1"/>
          <p:nvPr/>
        </p:nvSpPr>
        <p:spPr>
          <a:xfrm>
            <a:off x="10377638" y="5715595"/>
            <a:ext cx="1982804" cy="461665"/>
          </a:xfrm>
          <a:prstGeom prst="rect">
            <a:avLst/>
          </a:prstGeom>
          <a:noFill/>
        </p:spPr>
        <p:txBody>
          <a:bodyPr wrap="square" rtlCol="0">
            <a:spAutoFit/>
          </a:bodyPr>
          <a:lstStyle/>
          <a:p>
            <a:r>
              <a:rPr lang="en-JP" sz="2400" b="1" dirty="0">
                <a:latin typeface="Yu Gothic" panose="020B0400000000000000" pitchFamily="34" charset="-128"/>
                <a:ea typeface="Yu Gothic" panose="020B0400000000000000" pitchFamily="34" charset="-128"/>
              </a:rPr>
              <a:t>役立ち度:B</a:t>
            </a:r>
          </a:p>
        </p:txBody>
      </p:sp>
    </p:spTree>
    <p:extLst>
      <p:ext uri="{BB962C8B-B14F-4D97-AF65-F5344CB8AC3E}">
        <p14:creationId xmlns:p14="http://schemas.microsoft.com/office/powerpoint/2010/main" val="2254297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画面イメージ</a:t>
            </a:r>
            <a:endParaRPr lang="en-JP"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4069F896-2372-4A47-BD23-8E59D350AB42}"/>
              </a:ext>
            </a:extLst>
          </p:cNvPr>
          <p:cNvSpPr>
            <a:spLocks noGrp="1"/>
          </p:cNvSpPr>
          <p:nvPr>
            <p:ph idx="1"/>
          </p:nvPr>
        </p:nvSpPr>
        <p:spPr>
          <a:xfrm>
            <a:off x="2823588" y="1998147"/>
            <a:ext cx="2528834" cy="3450613"/>
          </a:xfrm>
        </p:spPr>
        <p:txBody>
          <a:bodyPr/>
          <a:lstStyle/>
          <a:p>
            <a:r>
              <a:rPr lang="en-JP" dirty="0"/>
              <a:t>aa</a:t>
            </a:r>
          </a:p>
        </p:txBody>
      </p:sp>
      <p:sp>
        <p:nvSpPr>
          <p:cNvPr id="13" name="Rounded Rectangle 12">
            <a:extLst>
              <a:ext uri="{FF2B5EF4-FFF2-40B4-BE49-F238E27FC236}">
                <a16:creationId xmlns:a16="http://schemas.microsoft.com/office/drawing/2014/main" id="{BBE55EDF-2B51-DC42-B697-88BB8030D1F3}"/>
              </a:ext>
            </a:extLst>
          </p:cNvPr>
          <p:cNvSpPr/>
          <p:nvPr/>
        </p:nvSpPr>
        <p:spPr>
          <a:xfrm>
            <a:off x="874208" y="1998147"/>
            <a:ext cx="1838848" cy="3468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t>Moving image</a:t>
            </a:r>
          </a:p>
        </p:txBody>
      </p:sp>
      <p:sp>
        <p:nvSpPr>
          <p:cNvPr id="15" name="Rounded Rectangle 14">
            <a:extLst>
              <a:ext uri="{FF2B5EF4-FFF2-40B4-BE49-F238E27FC236}">
                <a16:creationId xmlns:a16="http://schemas.microsoft.com/office/drawing/2014/main" id="{1966BA71-2F1D-B14F-AF33-70FAD0DA8D31}"/>
              </a:ext>
            </a:extLst>
          </p:cNvPr>
          <p:cNvSpPr/>
          <p:nvPr/>
        </p:nvSpPr>
        <p:spPr>
          <a:xfrm>
            <a:off x="6391586" y="1998147"/>
            <a:ext cx="1838848" cy="3468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t>Fighting UI</a:t>
            </a:r>
          </a:p>
        </p:txBody>
      </p:sp>
      <p:cxnSp>
        <p:nvCxnSpPr>
          <p:cNvPr id="17" name="Straight Connector 16">
            <a:extLst>
              <a:ext uri="{FF2B5EF4-FFF2-40B4-BE49-F238E27FC236}">
                <a16:creationId xmlns:a16="http://schemas.microsoft.com/office/drawing/2014/main" id="{236BCCAF-EE1F-CE46-8950-69D1F2255C42}"/>
              </a:ext>
            </a:extLst>
          </p:cNvPr>
          <p:cNvCxnSpPr>
            <a:cxnSpLocks/>
          </p:cNvCxnSpPr>
          <p:nvPr/>
        </p:nvCxnSpPr>
        <p:spPr>
          <a:xfrm>
            <a:off x="5878286" y="2833635"/>
            <a:ext cx="0" cy="2049864"/>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EFAC83-E9E2-594B-8831-806DE89872CE}"/>
              </a:ext>
            </a:extLst>
          </p:cNvPr>
          <p:cNvSpPr txBox="1">
            <a:spLocks/>
          </p:cNvSpPr>
          <p:nvPr/>
        </p:nvSpPr>
        <p:spPr>
          <a:xfrm>
            <a:off x="2836153" y="2006939"/>
            <a:ext cx="2528834"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JP" dirty="0"/>
          </a:p>
        </p:txBody>
      </p:sp>
      <p:sp>
        <p:nvSpPr>
          <p:cNvPr id="8" name="Content Placeholder 2">
            <a:extLst>
              <a:ext uri="{FF2B5EF4-FFF2-40B4-BE49-F238E27FC236}">
                <a16:creationId xmlns:a16="http://schemas.microsoft.com/office/drawing/2014/main" id="{36A03C59-2CBB-C449-958E-C85CF06E6383}"/>
              </a:ext>
            </a:extLst>
          </p:cNvPr>
          <p:cNvSpPr txBox="1">
            <a:spLocks/>
          </p:cNvSpPr>
          <p:nvPr/>
        </p:nvSpPr>
        <p:spPr>
          <a:xfrm>
            <a:off x="8359268" y="1998146"/>
            <a:ext cx="2528834"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JP" dirty="0"/>
          </a:p>
        </p:txBody>
      </p:sp>
      <p:sp>
        <p:nvSpPr>
          <p:cNvPr id="10" name="Content Placeholder 2">
            <a:extLst>
              <a:ext uri="{FF2B5EF4-FFF2-40B4-BE49-F238E27FC236}">
                <a16:creationId xmlns:a16="http://schemas.microsoft.com/office/drawing/2014/main" id="{FB2B0613-F876-9C44-B531-F26F0066AE0D}"/>
              </a:ext>
            </a:extLst>
          </p:cNvPr>
          <p:cNvSpPr txBox="1">
            <a:spLocks/>
          </p:cNvSpPr>
          <p:nvPr/>
        </p:nvSpPr>
        <p:spPr>
          <a:xfrm>
            <a:off x="8359268" y="1998145"/>
            <a:ext cx="2528834"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JP"/>
              <a:t>aa</a:t>
            </a:r>
            <a:endParaRPr lang="en-JP" dirty="0"/>
          </a:p>
        </p:txBody>
      </p:sp>
    </p:spTree>
    <p:extLst>
      <p:ext uri="{BB962C8B-B14F-4D97-AF65-F5344CB8AC3E}">
        <p14:creationId xmlns:p14="http://schemas.microsoft.com/office/powerpoint/2010/main" val="3409096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横画面</a:t>
            </a:r>
            <a:r>
              <a:rPr lang="en-US" altLang="ja-JP" dirty="0">
                <a:latin typeface="Yu Gothic" panose="020B0400000000000000" pitchFamily="34" charset="-128"/>
                <a:ea typeface="Yu Gothic" panose="020B0400000000000000" pitchFamily="34" charset="-128"/>
              </a:rPr>
              <a:t> UI</a:t>
            </a:r>
            <a:endParaRPr lang="en-JP" dirty="0">
              <a:latin typeface="Yu Gothic" panose="020B0400000000000000" pitchFamily="34" charset="-128"/>
              <a:ea typeface="Yu Gothic" panose="020B0400000000000000" pitchFamily="34" charset="-128"/>
            </a:endParaRPr>
          </a:p>
        </p:txBody>
      </p:sp>
      <p:sp>
        <p:nvSpPr>
          <p:cNvPr id="13" name="Rounded Rectangle 12">
            <a:extLst>
              <a:ext uri="{FF2B5EF4-FFF2-40B4-BE49-F238E27FC236}">
                <a16:creationId xmlns:a16="http://schemas.microsoft.com/office/drawing/2014/main" id="{BBE55EDF-2B51-DC42-B697-88BB8030D1F3}"/>
              </a:ext>
            </a:extLst>
          </p:cNvPr>
          <p:cNvSpPr/>
          <p:nvPr/>
        </p:nvSpPr>
        <p:spPr>
          <a:xfrm>
            <a:off x="874208" y="3547067"/>
            <a:ext cx="1075172" cy="19192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t>Portrate</a:t>
            </a:r>
          </a:p>
        </p:txBody>
      </p:sp>
      <p:sp>
        <p:nvSpPr>
          <p:cNvPr id="7" name="Rounded Rectangle 6">
            <a:extLst>
              <a:ext uri="{FF2B5EF4-FFF2-40B4-BE49-F238E27FC236}">
                <a16:creationId xmlns:a16="http://schemas.microsoft.com/office/drawing/2014/main" id="{3E1D37A7-39E7-B64D-82B3-5F1EE3939C27}"/>
              </a:ext>
            </a:extLst>
          </p:cNvPr>
          <p:cNvSpPr/>
          <p:nvPr/>
        </p:nvSpPr>
        <p:spPr>
          <a:xfrm>
            <a:off x="3389645" y="2382038"/>
            <a:ext cx="6558223" cy="3084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P" dirty="0"/>
              <a:t>Landscape</a:t>
            </a:r>
          </a:p>
        </p:txBody>
      </p:sp>
    </p:spTree>
    <p:extLst>
      <p:ext uri="{BB962C8B-B14F-4D97-AF65-F5344CB8AC3E}">
        <p14:creationId xmlns:p14="http://schemas.microsoft.com/office/powerpoint/2010/main" val="212563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制作に関して決めていたこと</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a:bodyPr>
          <a:lstStyle/>
          <a:p>
            <a:r>
              <a:rPr lang="en-JP" dirty="0">
                <a:latin typeface="Yu Gothic" panose="020B0400000000000000" pitchFamily="34" charset="-128"/>
                <a:ea typeface="Yu Gothic" panose="020B0400000000000000" pitchFamily="34" charset="-128"/>
              </a:rPr>
              <a:t>テクスチャー・3Dモデル・効果音の素材は基本的に自分で作らない</a:t>
            </a:r>
          </a:p>
          <a:p>
            <a:r>
              <a:rPr lang="en-JP" dirty="0">
                <a:latin typeface="Yu Gothic" panose="020B0400000000000000" pitchFamily="34" charset="-128"/>
                <a:ea typeface="Yu Gothic" panose="020B0400000000000000" pitchFamily="34" charset="-128"/>
              </a:rPr>
              <a:t>有料ツールや有料アセットは基本的に使わない</a:t>
            </a:r>
          </a:p>
          <a:p>
            <a:r>
              <a:rPr lang="en-JP" dirty="0">
                <a:latin typeface="Yu Gothic" panose="020B0400000000000000" pitchFamily="34" charset="-128"/>
                <a:ea typeface="Yu Gothic" panose="020B0400000000000000" pitchFamily="34" charset="-128"/>
              </a:rPr>
              <a:t>Android のミドルレンジの端末で 60 FPS を出す</a:t>
            </a:r>
          </a:p>
          <a:p>
            <a:r>
              <a:rPr lang="en-JP" dirty="0">
                <a:latin typeface="Yu Gothic" panose="020B0400000000000000" pitchFamily="34" charset="-128"/>
                <a:ea typeface="Yu Gothic" panose="020B0400000000000000" pitchFamily="34" charset="-128"/>
              </a:rPr>
              <a:t>動作の仕組みが全くわかっていない技術は使わない</a:t>
            </a:r>
          </a:p>
          <a:p>
            <a:r>
              <a:rPr lang="en-JP" dirty="0">
                <a:latin typeface="Yu Gothic" panose="020B0400000000000000" pitchFamily="34" charset="-128"/>
                <a:ea typeface="Yu Gothic" panose="020B0400000000000000" pitchFamily="34" charset="-128"/>
              </a:rPr>
              <a:t>コードはなるべく読みやすい状態に保つ</a:t>
            </a:r>
          </a:p>
        </p:txBody>
      </p:sp>
    </p:spTree>
    <p:extLst>
      <p:ext uri="{BB962C8B-B14F-4D97-AF65-F5344CB8AC3E}">
        <p14:creationId xmlns:p14="http://schemas.microsoft.com/office/powerpoint/2010/main" val="2718208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制作環境とツールの使用用途</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fontScale="92500" lnSpcReduction="20000"/>
          </a:bodyPr>
          <a:lstStyle/>
          <a:p>
            <a:r>
              <a:rPr lang="en-US" dirty="0">
                <a:latin typeface="Yu Gothic" panose="020B0400000000000000" pitchFamily="34" charset="-128"/>
                <a:ea typeface="Yu Gothic" panose="020B0400000000000000" pitchFamily="34" charset="-128"/>
              </a:rPr>
              <a:t>MacBook Pro (16-inch, 2019)</a:t>
            </a:r>
            <a:r>
              <a:rPr lang="en-JP" dirty="0">
                <a:latin typeface="Yu Gothic" panose="020B0400000000000000" pitchFamily="34" charset="-128"/>
                <a:ea typeface="Yu Gothic" panose="020B0400000000000000" pitchFamily="34" charset="-128"/>
              </a:rPr>
              <a:t> OS 10.15.17</a:t>
            </a:r>
          </a:p>
          <a:p>
            <a:r>
              <a:rPr lang="en-JP" dirty="0">
                <a:latin typeface="Yu Gothic" panose="020B0400000000000000" pitchFamily="34" charset="-128"/>
                <a:ea typeface="Yu Gothic" panose="020B0400000000000000" pitchFamily="34" charset="-128"/>
              </a:rPr>
              <a:t>Unity 2021.3.16f1	- 汎用ゲームエンジン</a:t>
            </a:r>
          </a:p>
          <a:p>
            <a:r>
              <a:rPr lang="en-JP" dirty="0">
                <a:latin typeface="Yu Gothic" panose="020B0400000000000000" pitchFamily="34" charset="-128"/>
                <a:ea typeface="Yu Gothic" panose="020B0400000000000000" pitchFamily="34" charset="-128"/>
              </a:rPr>
              <a:t>VSCode 1.83.1	- ソースコードエディタ</a:t>
            </a:r>
          </a:p>
          <a:p>
            <a:r>
              <a:rPr lang="en-JP" dirty="0">
                <a:latin typeface="Yu Gothic" panose="020B0400000000000000" pitchFamily="34" charset="-128"/>
                <a:ea typeface="Yu Gothic" panose="020B0400000000000000" pitchFamily="34" charset="-128"/>
              </a:rPr>
              <a:t>Blender 3.10		- 3Dモデリング・アニメーション制作用</a:t>
            </a:r>
          </a:p>
          <a:p>
            <a:r>
              <a:rPr lang="en-JP" dirty="0">
                <a:latin typeface="Yu Gothic" panose="020B0400000000000000" pitchFamily="34" charset="-128"/>
                <a:ea typeface="Yu Gothic" panose="020B0400000000000000" pitchFamily="34" charset="-128"/>
              </a:rPr>
              <a:t>GIMP 2.10		- 画像処理ツール</a:t>
            </a:r>
          </a:p>
          <a:p>
            <a:r>
              <a:rPr lang="en-JP" dirty="0">
                <a:latin typeface="Yu Gothic" panose="020B0400000000000000" pitchFamily="34" charset="-128"/>
                <a:ea typeface="Yu Gothic" panose="020B0400000000000000" pitchFamily="34" charset="-128"/>
              </a:rPr>
              <a:t>Logic Pro X 10.6.3	- 効果音BGM作成(DAW)</a:t>
            </a:r>
          </a:p>
          <a:p>
            <a:r>
              <a:rPr lang="en-JP" dirty="0">
                <a:latin typeface="Yu Gothic" panose="020B0400000000000000" pitchFamily="34" charset="-128"/>
                <a:ea typeface="Yu Gothic" panose="020B0400000000000000" pitchFamily="34" charset="-128"/>
              </a:rPr>
              <a:t>Audacity 2.4.2		- 効果音編集・作成</a:t>
            </a:r>
          </a:p>
          <a:p>
            <a:r>
              <a:rPr lang="en-JP" dirty="0">
                <a:latin typeface="Yu Gothic" panose="020B0400000000000000" pitchFamily="34" charset="-128"/>
                <a:ea typeface="Yu Gothic" panose="020B0400000000000000" pitchFamily="34" charset="-128"/>
              </a:rPr>
              <a:t>Git(GitHub)		- バージョン管理</a:t>
            </a:r>
          </a:p>
        </p:txBody>
      </p:sp>
    </p:spTree>
    <p:extLst>
      <p:ext uri="{BB962C8B-B14F-4D97-AF65-F5344CB8AC3E}">
        <p14:creationId xmlns:p14="http://schemas.microsoft.com/office/powerpoint/2010/main" val="3382617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良かった点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lnSpcReduction="10000"/>
          </a:bodyPr>
          <a:lstStyle/>
          <a:p>
            <a:r>
              <a:rPr lang="en-JP" dirty="0">
                <a:latin typeface="Yu Gothic" panose="020B0400000000000000" pitchFamily="34" charset="-128"/>
                <a:ea typeface="Yu Gothic" panose="020B0400000000000000" pitchFamily="34" charset="-128"/>
              </a:rPr>
              <a:t>自動テスト(単体テスト)を導入していた</a:t>
            </a:r>
          </a:p>
          <a:p>
            <a:pPr lvl="1">
              <a:buFont typeface="Wingdings" pitchFamily="2" charset="2"/>
              <a:buChar char="ü"/>
            </a:pPr>
            <a:r>
              <a:rPr lang="en-JP" dirty="0">
                <a:latin typeface="Yu Gothic" panose="020B0400000000000000" pitchFamily="34" charset="-128"/>
                <a:ea typeface="Yu Gothic" panose="020B0400000000000000" pitchFamily="34" charset="-128"/>
              </a:rPr>
              <a:t>自動でテストできることも有用だが、単体の部品ごとに即テストできることが重要</a:t>
            </a:r>
          </a:p>
          <a:p>
            <a:pPr lvl="1">
              <a:buFont typeface="Wingdings" pitchFamily="2" charset="2"/>
              <a:buChar char="ü"/>
            </a:pPr>
            <a:r>
              <a:rPr lang="en-JP" dirty="0">
                <a:latin typeface="Yu Gothic" panose="020B0400000000000000" pitchFamily="34" charset="-128"/>
                <a:ea typeface="Yu Gothic" panose="020B0400000000000000" pitchFamily="34" charset="-128"/>
              </a:rPr>
              <a:t>修正や仕様変更の影響を毎回確認することができる</a:t>
            </a:r>
          </a:p>
          <a:p>
            <a:pPr lvl="1">
              <a:buFont typeface="Wingdings" pitchFamily="2" charset="2"/>
              <a:buChar char="ü"/>
            </a:pPr>
            <a:r>
              <a:rPr lang="en-JP" dirty="0">
                <a:latin typeface="Yu Gothic" panose="020B0400000000000000" pitchFamily="34" charset="-128"/>
                <a:ea typeface="Yu Gothic" panose="020B0400000000000000" pitchFamily="34" charset="-128"/>
              </a:rPr>
              <a:t>開発終盤に膨れ上がる負担をかなり軽減できていた</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CGエンジニア検定(エキスパート)の勉強をしてから始めた</a:t>
            </a:r>
          </a:p>
          <a:p>
            <a:pPr lvl="1">
              <a:buFont typeface="Wingdings" pitchFamily="2" charset="2"/>
              <a:buChar char="ü"/>
            </a:pPr>
            <a:r>
              <a:rPr lang="en-JP" dirty="0">
                <a:latin typeface="Yu Gothic" panose="020B0400000000000000" pitchFamily="34" charset="-128"/>
                <a:ea typeface="Yu Gothic" panose="020B0400000000000000" pitchFamily="34" charset="-128"/>
              </a:rPr>
              <a:t>公式ドキュメントの内容を理解しながら読めた</a:t>
            </a:r>
          </a:p>
          <a:p>
            <a:pPr lvl="1">
              <a:buFont typeface="Wingdings" pitchFamily="2" charset="2"/>
              <a:buChar char="ü"/>
            </a:pPr>
            <a:r>
              <a:rPr lang="en-JP" dirty="0">
                <a:latin typeface="Yu Gothic" panose="020B0400000000000000" pitchFamily="34" charset="-128"/>
                <a:ea typeface="Yu Gothic" panose="020B0400000000000000" pitchFamily="34" charset="-128"/>
              </a:rPr>
              <a:t>シェーダープログラムに抵抗なく馴染めた</a:t>
            </a:r>
          </a:p>
          <a:p>
            <a:pPr lvl="1">
              <a:buFont typeface="Wingdings" pitchFamily="2" charset="2"/>
              <a:buChar char="ü"/>
            </a:pPr>
            <a:r>
              <a:rPr lang="en-JP" dirty="0">
                <a:latin typeface="Yu Gothic" panose="020B0400000000000000" pitchFamily="34" charset="-128"/>
                <a:ea typeface="Yu Gothic" panose="020B0400000000000000" pitchFamily="34" charset="-128"/>
              </a:rPr>
              <a:t>苦手だった空間ベクトルと少しだけ仲良くなった</a:t>
            </a:r>
          </a:p>
        </p:txBody>
      </p:sp>
    </p:spTree>
    <p:extLst>
      <p:ext uri="{BB962C8B-B14F-4D97-AF65-F5344CB8AC3E}">
        <p14:creationId xmlns:p14="http://schemas.microsoft.com/office/powerpoint/2010/main" val="943109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苦労した点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a:bodyPr>
          <a:lstStyle/>
          <a:p>
            <a:r>
              <a:rPr lang="en-JP" dirty="0">
                <a:latin typeface="Yu Gothic" panose="020B0400000000000000" pitchFamily="34" charset="-128"/>
                <a:ea typeface="Yu Gothic" panose="020B0400000000000000" pitchFamily="34" charset="-128"/>
              </a:rPr>
              <a:t>Unity 既存のシェーダーをほとんど使えず、カスタマイズや自作が大変だった</a:t>
            </a:r>
          </a:p>
          <a:p>
            <a:r>
              <a:rPr lang="en-JP" dirty="0">
                <a:latin typeface="Yu Gothic" panose="020B0400000000000000" pitchFamily="34" charset="-128"/>
                <a:ea typeface="Yu Gothic" panose="020B0400000000000000" pitchFamily="34" charset="-128"/>
              </a:rPr>
              <a:t>無料アセットに不具合が多く、カスタマイズや修正が大変だった</a:t>
            </a:r>
          </a:p>
          <a:p>
            <a:r>
              <a:rPr lang="en-JP" dirty="0">
                <a:latin typeface="Yu Gothic" panose="020B0400000000000000" pitchFamily="34" charset="-128"/>
                <a:ea typeface="Yu Gothic" panose="020B0400000000000000" pitchFamily="34" charset="-128"/>
              </a:rPr>
              <a:t>Unity 入門書に書かれていた実装は、最終的にほとんど書き換えが必要だった</a:t>
            </a:r>
          </a:p>
          <a:p>
            <a:r>
              <a:rPr lang="en-JP" dirty="0">
                <a:latin typeface="Yu Gothic" panose="020B0400000000000000" pitchFamily="34" charset="-128"/>
                <a:ea typeface="Yu Gothic" panose="020B0400000000000000" pitchFamily="34" charset="-128"/>
              </a:rPr>
              <a:t>Unity の Editor は優秀だが、Editor 機能を使うのにスクリプトの実装がかなり</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引きずられて大変だった</a:t>
            </a:r>
          </a:p>
          <a:p>
            <a:r>
              <a:rPr lang="en-JP" dirty="0">
                <a:latin typeface="Yu Gothic" panose="020B0400000000000000" pitchFamily="34" charset="-128"/>
                <a:ea typeface="Yu Gothic" panose="020B0400000000000000" pitchFamily="34" charset="-128"/>
              </a:rPr>
              <a:t>Android でプレイする要件を満たすため、リアルタイムでの</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セーブ・ロード等の実装が必要になった</a:t>
            </a:r>
          </a:p>
        </p:txBody>
      </p:sp>
      <p:sp>
        <p:nvSpPr>
          <p:cNvPr id="4" name="TextBox 3">
            <a:extLst>
              <a:ext uri="{FF2B5EF4-FFF2-40B4-BE49-F238E27FC236}">
                <a16:creationId xmlns:a16="http://schemas.microsoft.com/office/drawing/2014/main" id="{540689FB-AF53-34E1-8100-74F2CF974FFD}"/>
              </a:ext>
            </a:extLst>
          </p:cNvPr>
          <p:cNvSpPr txBox="1"/>
          <p:nvPr/>
        </p:nvSpPr>
        <p:spPr>
          <a:xfrm>
            <a:off x="1451579" y="5443657"/>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書き出せばキリがないほど想定外の苦労がたくさんあった…</a:t>
            </a:r>
          </a:p>
        </p:txBody>
      </p:sp>
    </p:spTree>
    <p:extLst>
      <p:ext uri="{BB962C8B-B14F-4D97-AF65-F5344CB8AC3E}">
        <p14:creationId xmlns:p14="http://schemas.microsoft.com/office/powerpoint/2010/main" val="389215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反省点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fontScale="92500" lnSpcReduction="10000"/>
          </a:bodyPr>
          <a:lstStyle/>
          <a:p>
            <a:r>
              <a:rPr lang="en-JP" dirty="0">
                <a:latin typeface="Yu Gothic" panose="020B0400000000000000" pitchFamily="34" charset="-128"/>
                <a:ea typeface="Yu Gothic" panose="020B0400000000000000" pitchFamily="34" charset="-128"/>
              </a:rPr>
              <a:t>工数の予測が全く効かず、時間をかけすぎた</a:t>
            </a:r>
          </a:p>
          <a:p>
            <a:pPr lvl="1">
              <a:buFont typeface="Wingdings" pitchFamily="2" charset="2"/>
              <a:buChar char="ü"/>
            </a:pPr>
            <a:r>
              <a:rPr lang="en-JP" dirty="0">
                <a:latin typeface="Yu Gothic" panose="020B0400000000000000" pitchFamily="34" charset="-128"/>
                <a:ea typeface="Yu Gothic" panose="020B0400000000000000" pitchFamily="34" charset="-128"/>
              </a:rPr>
              <a:t>初めて作るゲームの規模ではない</a:t>
            </a:r>
          </a:p>
          <a:p>
            <a:pPr lvl="1">
              <a:buFont typeface="Wingdings" pitchFamily="2" charset="2"/>
              <a:buChar char="ü"/>
            </a:pPr>
            <a:r>
              <a:rPr lang="en-JP" dirty="0">
                <a:latin typeface="Yu Gothic" panose="020B0400000000000000" pitchFamily="34" charset="-128"/>
                <a:ea typeface="Yu Gothic" panose="020B0400000000000000" pitchFamily="34" charset="-128"/>
              </a:rPr>
              <a:t>通常のビジネスアプリに比べて、ゲームは要求される品質レベルが相当に高い</a:t>
            </a:r>
          </a:p>
          <a:p>
            <a:pPr lvl="1">
              <a:buFont typeface="Wingdings" pitchFamily="2" charset="2"/>
              <a:buChar char="ü"/>
            </a:pPr>
            <a:r>
              <a:rPr lang="en-JP" dirty="0">
                <a:latin typeface="Yu Gothic" panose="020B0400000000000000" pitchFamily="34" charset="-128"/>
                <a:ea typeface="Yu Gothic" panose="020B0400000000000000" pitchFamily="34" charset="-128"/>
              </a:rPr>
              <a:t>コードメンテナンスが専門だったため、逆に破綻させることなく開発を続けてしまった</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面白さの中核となる部分から作るべきだった</a:t>
            </a:r>
          </a:p>
          <a:p>
            <a:pPr lvl="1">
              <a:buFont typeface="Wingdings" pitchFamily="2" charset="2"/>
              <a:buChar char="ü"/>
            </a:pPr>
            <a:r>
              <a:rPr lang="en-JP" dirty="0">
                <a:latin typeface="Yu Gothic" panose="020B0400000000000000" pitchFamily="34" charset="-128"/>
                <a:ea typeface="Yu Gothic" panose="020B0400000000000000" pitchFamily="34" charset="-128"/>
              </a:rPr>
              <a:t>工数の割にゲームが全然面白くならないと、モチベーションが保てない</a:t>
            </a:r>
          </a:p>
          <a:p>
            <a:pPr lvl="1">
              <a:buFont typeface="Wingdings" pitchFamily="2" charset="2"/>
              <a:buChar char="ü"/>
            </a:pPr>
            <a:r>
              <a:rPr lang="en-JP" dirty="0">
                <a:latin typeface="Yu Gothic" panose="020B0400000000000000" pitchFamily="34" charset="-128"/>
                <a:ea typeface="Yu Gothic" panose="020B0400000000000000" pitchFamily="34" charset="-128"/>
              </a:rPr>
              <a:t>中核部を作ってみて面白くなかったら捨てる判断も必要</a:t>
            </a:r>
          </a:p>
          <a:p>
            <a:pPr lvl="1">
              <a:buFont typeface="Wingdings" pitchFamily="2" charset="2"/>
              <a:buChar char="ü"/>
            </a:pPr>
            <a:r>
              <a:rPr lang="en-JP" dirty="0">
                <a:latin typeface="Yu Gothic" panose="020B0400000000000000" pitchFamily="34" charset="-128"/>
                <a:ea typeface="Yu Gothic" panose="020B0400000000000000" pitchFamily="34" charset="-128"/>
              </a:rPr>
              <a:t>最終的なゲームデザインに不要な機能も実装してしまう事になった</a:t>
            </a:r>
          </a:p>
        </p:txBody>
      </p:sp>
    </p:spTree>
    <p:extLst>
      <p:ext uri="{BB962C8B-B14F-4D97-AF65-F5344CB8AC3E}">
        <p14:creationId xmlns:p14="http://schemas.microsoft.com/office/powerpoint/2010/main" val="286876673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712</TotalTime>
  <Words>1098</Words>
  <Application>Microsoft Macintosh PowerPoint</Application>
  <PresentationFormat>Widescreen</PresentationFormat>
  <Paragraphs>150</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Hiragino Mincho Pro W3</vt:lpstr>
      <vt:lpstr>Yu Gothic</vt:lpstr>
      <vt:lpstr>Yu Gothic</vt:lpstr>
      <vt:lpstr>Arial</vt:lpstr>
      <vt:lpstr>Bell MT</vt:lpstr>
      <vt:lpstr>Gill Sans MT</vt:lpstr>
      <vt:lpstr>Wingdings</vt:lpstr>
      <vt:lpstr>Gallery</vt:lpstr>
      <vt:lpstr>UNITY-CHAN Slash!!</vt:lpstr>
      <vt:lpstr>開発の動機</vt:lpstr>
      <vt:lpstr>画面イメージ</vt:lpstr>
      <vt:lpstr>横画面 UI</vt:lpstr>
      <vt:lpstr>制作に関して決めていたこと</vt:lpstr>
      <vt:lpstr>制作環境とツールの使用用途</vt:lpstr>
      <vt:lpstr>良かった点</vt:lpstr>
      <vt:lpstr>苦労した点</vt:lpstr>
      <vt:lpstr>反省点</vt:lpstr>
      <vt:lpstr>こだわったポイント①</vt:lpstr>
      <vt:lpstr>こだわったポイント②</vt:lpstr>
      <vt:lpstr>こだわったポイント③</vt:lpstr>
      <vt:lpstr>結果、面白いものは作れたのか？</vt:lpstr>
      <vt:lpstr>結果、面白いものは作れたのか？</vt:lpstr>
      <vt:lpstr>Brandish の面白さとは？</vt:lpstr>
      <vt:lpstr>Brandish の面白さを実現できたか？</vt:lpstr>
      <vt:lpstr>Brandish の面白さを実現できたか？</vt:lpstr>
      <vt:lpstr>Brandish の面白さを実現できたか？</vt:lpstr>
      <vt:lpstr>First Person 視点の弱点</vt:lpstr>
      <vt:lpstr>パズル的面白さの追求(の重要性)</vt:lpstr>
      <vt:lpstr>どんなアイデアを導入したか？</vt:lpstr>
      <vt:lpstr>開発の役に立った 書籍・文献等</vt:lpstr>
      <vt:lpstr>Edge版 Copilot(Bing AI)</vt:lpstr>
      <vt:lpstr>Edge版 Copilot(Bing AI)</vt:lpstr>
      <vt:lpstr>Clean Architecture 達人に学ぶソフトウェアの構造と設計</vt:lpstr>
      <vt:lpstr>The Rules of Programming より良いコードを書くための21のルール</vt:lpstr>
      <vt:lpstr>コンピュータ　グラフィックス CGエンジニア検定エキスパート対応書籍</vt:lpstr>
      <vt:lpstr>UniRx/UniTask 完全理解 より高度なUnity C#プログラミング</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高美 岡田</dc:creator>
  <cp:lastModifiedBy>高美 岡田</cp:lastModifiedBy>
  <cp:revision>36</cp:revision>
  <dcterms:created xsi:type="dcterms:W3CDTF">2021-06-04T02:32:20Z</dcterms:created>
  <dcterms:modified xsi:type="dcterms:W3CDTF">2024-01-17T10:55:44Z</dcterms:modified>
</cp:coreProperties>
</file>